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2" r:id="rId3"/>
    <p:sldId id="263" r:id="rId4"/>
    <p:sldId id="257" r:id="rId5"/>
    <p:sldId id="258" r:id="rId6"/>
    <p:sldId id="259" r:id="rId7"/>
    <p:sldId id="261" r:id="rId8"/>
    <p:sldId id="268" r:id="rId9"/>
    <p:sldId id="267" r:id="rId10"/>
    <p:sldId id="269" r:id="rId11"/>
    <p:sldId id="266" r:id="rId12"/>
    <p:sldId id="265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0000"/>
    <a:srgbClr val="78BC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 showGuides="1">
      <p:cViewPr varScale="1">
        <p:scale>
          <a:sx n="96" d="100"/>
          <a:sy n="96" d="100"/>
        </p:scale>
        <p:origin x="-107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nl-NL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nl-NL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0808D0-D0D3-4BBF-882B-D649041CF051}" type="slidenum">
              <a:rPr lang="en-US" altLang="nl-NL"/>
              <a:pPr/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530461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nl-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nl-NL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Click to edit Master text styles</a:t>
            </a:r>
          </a:p>
          <a:p>
            <a:pPr lvl="1"/>
            <a:r>
              <a:rPr lang="en-US" altLang="nl-NL" smtClean="0"/>
              <a:t>Second level</a:t>
            </a:r>
          </a:p>
          <a:p>
            <a:pPr lvl="2"/>
            <a:r>
              <a:rPr lang="en-US" altLang="nl-NL" smtClean="0"/>
              <a:t>Third level</a:t>
            </a:r>
          </a:p>
          <a:p>
            <a:pPr lvl="3"/>
            <a:r>
              <a:rPr lang="en-US" altLang="nl-NL" smtClean="0"/>
              <a:t>Fourth level</a:t>
            </a:r>
          </a:p>
          <a:p>
            <a:pPr lvl="4"/>
            <a:r>
              <a:rPr lang="en-US" altLang="nl-NL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nl-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53B9809-99D8-4814-80FB-AA37A0E971E8}" type="slidenum">
              <a:rPr lang="en-US" altLang="nl-NL"/>
              <a:pPr/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8295625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Freeform 7"/>
          <p:cNvSpPr>
            <a:spLocks/>
          </p:cNvSpPr>
          <p:nvPr/>
        </p:nvSpPr>
        <p:spPr bwMode="auto">
          <a:xfrm>
            <a:off x="950913" y="457200"/>
            <a:ext cx="8193087" cy="6400800"/>
          </a:xfrm>
          <a:custGeom>
            <a:avLst/>
            <a:gdLst>
              <a:gd name="T0" fmla="*/ 5184 w 5184"/>
              <a:gd name="T1" fmla="*/ 0 h 4032"/>
              <a:gd name="T2" fmla="*/ 0 w 5184"/>
              <a:gd name="T3" fmla="*/ 144 h 4032"/>
              <a:gd name="T4" fmla="*/ 0 w 5184"/>
              <a:gd name="T5" fmla="*/ 3360 h 4032"/>
              <a:gd name="T6" fmla="*/ 5184 w 5184"/>
              <a:gd name="T7" fmla="*/ 4032 h 4032"/>
              <a:gd name="T8" fmla="*/ 5184 w 5184"/>
              <a:gd name="T9" fmla="*/ 0 h 4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4" h="4032">
                <a:moveTo>
                  <a:pt x="5184" y="0"/>
                </a:moveTo>
                <a:lnTo>
                  <a:pt x="0" y="144"/>
                </a:lnTo>
                <a:lnTo>
                  <a:pt x="0" y="3360"/>
                </a:lnTo>
                <a:lnTo>
                  <a:pt x="5184" y="4032"/>
                </a:lnTo>
                <a:lnTo>
                  <a:pt x="5184" y="0"/>
                </a:lnTo>
                <a:close/>
              </a:path>
            </a:pathLst>
          </a:custGeom>
          <a:solidFill>
            <a:srgbClr val="78BC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9188" y="2717800"/>
            <a:ext cx="7073900" cy="1244600"/>
          </a:xfrm>
        </p:spPr>
        <p:txBody>
          <a:bodyPr/>
          <a:lstStyle>
            <a:lvl1pPr>
              <a:lnSpc>
                <a:spcPts val="4800"/>
              </a:lnSpc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altLang="nl-NL" noProof="0" smtClean="0"/>
              <a:t>Klik om de stijl te bewerken</a:t>
            </a:r>
            <a:endParaRPr lang="en-US" altLang="nl-NL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19188" y="4267200"/>
            <a:ext cx="7073900" cy="1244600"/>
          </a:xfrm>
        </p:spPr>
        <p:txBody>
          <a:bodyPr/>
          <a:lstStyle>
            <a:lvl1pPr marL="0" indent="0">
              <a:lnSpc>
                <a:spcPts val="2400"/>
              </a:lnSpc>
              <a:buFont typeface="Wingdings" pitchFamily="-1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altLang="nl-NL" noProof="0" smtClean="0"/>
              <a:t>Klik om de ondertitelstijl van het model te bewerken</a:t>
            </a:r>
            <a:endParaRPr lang="en-US" altLang="nl-NL" noProof="0" smtClean="0"/>
          </a:p>
        </p:txBody>
      </p:sp>
      <p:sp>
        <p:nvSpPr>
          <p:cNvPr id="5147" name="Freeform 27"/>
          <p:cNvSpPr>
            <a:spLocks/>
          </p:cNvSpPr>
          <p:nvPr/>
        </p:nvSpPr>
        <p:spPr bwMode="auto">
          <a:xfrm>
            <a:off x="0" y="2057400"/>
            <a:ext cx="952500" cy="4419600"/>
          </a:xfrm>
          <a:custGeom>
            <a:avLst/>
            <a:gdLst>
              <a:gd name="T0" fmla="*/ 576 w 576"/>
              <a:gd name="T1" fmla="*/ 192 h 2784"/>
              <a:gd name="T2" fmla="*/ 576 w 576"/>
              <a:gd name="T3" fmla="*/ 2592 h 2784"/>
              <a:gd name="T4" fmla="*/ 0 w 576"/>
              <a:gd name="T5" fmla="*/ 2784 h 2784"/>
              <a:gd name="T6" fmla="*/ 0 w 576"/>
              <a:gd name="T7" fmla="*/ 0 h 2784"/>
              <a:gd name="T8" fmla="*/ 576 w 576"/>
              <a:gd name="T9" fmla="*/ 192 h 2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6" h="2784">
                <a:moveTo>
                  <a:pt x="576" y="192"/>
                </a:moveTo>
                <a:lnTo>
                  <a:pt x="576" y="2592"/>
                </a:lnTo>
                <a:lnTo>
                  <a:pt x="0" y="2784"/>
                </a:lnTo>
                <a:lnTo>
                  <a:pt x="0" y="0"/>
                </a:lnTo>
                <a:lnTo>
                  <a:pt x="576" y="192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/>
          </a:p>
        </p:txBody>
      </p:sp>
      <p:pic>
        <p:nvPicPr>
          <p:cNvPr id="5150" name="Picture 30" descr="logogro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38" y="1082675"/>
            <a:ext cx="1528762" cy="69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3B499D-D101-4960-A4D2-804CB12B20BB}" type="slidenum">
              <a:rPr lang="en-US" altLang="nl-NL"/>
              <a:pPr/>
              <a:t>‹nr.›</a:t>
            </a:fld>
            <a:endParaRPr lang="en-US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nl-NL"/>
              <a:t>Titel van de presentatie</a:t>
            </a:r>
          </a:p>
        </p:txBody>
      </p:sp>
    </p:spTree>
    <p:extLst>
      <p:ext uri="{BB962C8B-B14F-4D97-AF65-F5344CB8AC3E}">
        <p14:creationId xmlns:p14="http://schemas.microsoft.com/office/powerpoint/2010/main" val="2653382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1463" y="965200"/>
            <a:ext cx="1571625" cy="4851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905000" y="965200"/>
            <a:ext cx="4564063" cy="48514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0B74E03-592E-4641-8E4D-50C655A4A20D}" type="slidenum">
              <a:rPr lang="en-US" altLang="nl-NL"/>
              <a:pPr/>
              <a:t>‹nr.›</a:t>
            </a:fld>
            <a:endParaRPr lang="en-US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nl-NL"/>
              <a:t>Titel van de presentatie</a:t>
            </a:r>
          </a:p>
        </p:txBody>
      </p:sp>
    </p:spTree>
    <p:extLst>
      <p:ext uri="{BB962C8B-B14F-4D97-AF65-F5344CB8AC3E}">
        <p14:creationId xmlns:p14="http://schemas.microsoft.com/office/powerpoint/2010/main" val="3656678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04831BB-97D9-4ABA-9B83-CA4001444F3F}" type="slidenum">
              <a:rPr lang="en-US" altLang="nl-NL"/>
              <a:pPr/>
              <a:t>‹nr.›</a:t>
            </a:fld>
            <a:endParaRPr lang="en-US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nl-NL"/>
              <a:t>Titel van de presentatie</a:t>
            </a:r>
          </a:p>
        </p:txBody>
      </p:sp>
    </p:spTree>
    <p:extLst>
      <p:ext uri="{BB962C8B-B14F-4D97-AF65-F5344CB8AC3E}">
        <p14:creationId xmlns:p14="http://schemas.microsoft.com/office/powerpoint/2010/main" val="1911603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9F1723-4A12-4F2B-A1C2-C19283F8C792}" type="slidenum">
              <a:rPr lang="en-US" altLang="nl-NL"/>
              <a:pPr/>
              <a:t>‹nr.›</a:t>
            </a:fld>
            <a:endParaRPr lang="en-US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nl-NL"/>
              <a:t>Titel van de presentatie</a:t>
            </a:r>
          </a:p>
        </p:txBody>
      </p:sp>
    </p:spTree>
    <p:extLst>
      <p:ext uri="{BB962C8B-B14F-4D97-AF65-F5344CB8AC3E}">
        <p14:creationId xmlns:p14="http://schemas.microsoft.com/office/powerpoint/2010/main" val="3100544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905000" y="1981200"/>
            <a:ext cx="3067050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124450" y="1981200"/>
            <a:ext cx="3068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880B565-A148-49F3-9280-33C5A86F95D8}" type="slidenum">
              <a:rPr lang="en-US" altLang="nl-NL"/>
              <a:pPr/>
              <a:t>‹nr.›</a:t>
            </a:fld>
            <a:endParaRPr lang="en-US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nl-NL"/>
              <a:t>Titel van de presentatie</a:t>
            </a:r>
          </a:p>
        </p:txBody>
      </p:sp>
    </p:spTree>
    <p:extLst>
      <p:ext uri="{BB962C8B-B14F-4D97-AF65-F5344CB8AC3E}">
        <p14:creationId xmlns:p14="http://schemas.microsoft.com/office/powerpoint/2010/main" val="3507064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3DE2E43-C4A7-4210-A954-57CCAB9F7DAF}" type="slidenum">
              <a:rPr lang="en-US" altLang="nl-NL"/>
              <a:pPr/>
              <a:t>‹nr.›</a:t>
            </a:fld>
            <a:endParaRPr lang="en-US" alt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nl-NL"/>
              <a:t>Titel van de presentatie</a:t>
            </a:r>
          </a:p>
        </p:txBody>
      </p:sp>
    </p:spTree>
    <p:extLst>
      <p:ext uri="{BB962C8B-B14F-4D97-AF65-F5344CB8AC3E}">
        <p14:creationId xmlns:p14="http://schemas.microsoft.com/office/powerpoint/2010/main" val="2996023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8EF68DD-7759-4F66-8D25-A15B8969456D}" type="slidenum">
              <a:rPr lang="en-US" altLang="nl-NL"/>
              <a:pPr/>
              <a:t>‹nr.›</a:t>
            </a:fld>
            <a:endParaRPr lang="en-US" alt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nl-NL"/>
              <a:t>Titel van de presentatie</a:t>
            </a:r>
          </a:p>
        </p:txBody>
      </p:sp>
    </p:spTree>
    <p:extLst>
      <p:ext uri="{BB962C8B-B14F-4D97-AF65-F5344CB8AC3E}">
        <p14:creationId xmlns:p14="http://schemas.microsoft.com/office/powerpoint/2010/main" val="1470079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B6AF58-E2B1-4BE4-A8A5-B43EB731DB75}" type="slidenum">
              <a:rPr lang="en-US" altLang="nl-NL"/>
              <a:pPr/>
              <a:t>‹nr.›</a:t>
            </a:fld>
            <a:endParaRPr lang="en-US" alt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nl-NL"/>
              <a:t>Titel van de presentatie</a:t>
            </a:r>
          </a:p>
        </p:txBody>
      </p:sp>
    </p:spTree>
    <p:extLst>
      <p:ext uri="{BB962C8B-B14F-4D97-AF65-F5344CB8AC3E}">
        <p14:creationId xmlns:p14="http://schemas.microsoft.com/office/powerpoint/2010/main" val="2567714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7B7A89-BE7E-423F-A1FE-3FEA99372478}" type="slidenum">
              <a:rPr lang="en-US" altLang="nl-NL"/>
              <a:pPr/>
              <a:t>‹nr.›</a:t>
            </a:fld>
            <a:endParaRPr lang="en-US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nl-NL"/>
              <a:t>Titel van de presentatie</a:t>
            </a:r>
          </a:p>
        </p:txBody>
      </p:sp>
    </p:spTree>
    <p:extLst>
      <p:ext uri="{BB962C8B-B14F-4D97-AF65-F5344CB8AC3E}">
        <p14:creationId xmlns:p14="http://schemas.microsoft.com/office/powerpoint/2010/main" val="11192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9EE0158-BAB0-489C-854A-BB416EA48E9E}" type="slidenum">
              <a:rPr lang="en-US" altLang="nl-NL"/>
              <a:pPr/>
              <a:t>‹nr.›</a:t>
            </a:fld>
            <a:endParaRPr lang="en-US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nl-NL"/>
              <a:t>Titel van de presentatie</a:t>
            </a:r>
          </a:p>
        </p:txBody>
      </p:sp>
    </p:spTree>
    <p:extLst>
      <p:ext uri="{BB962C8B-B14F-4D97-AF65-F5344CB8AC3E}">
        <p14:creationId xmlns:p14="http://schemas.microsoft.com/office/powerpoint/2010/main" val="2144396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965200"/>
            <a:ext cx="6288088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stijl te bewerken</a:t>
            </a:r>
            <a:endParaRPr lang="en-US" altLang="nl-NL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981200"/>
            <a:ext cx="6288088" cy="383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modelstijlen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  <a:endParaRPr lang="en-US" altLang="nl-NL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72400" y="103188"/>
            <a:ext cx="420688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400"/>
              </a:lnSpc>
              <a:defRPr sz="1200" b="1"/>
            </a:lvl1pPr>
          </a:lstStyle>
          <a:p>
            <a:fld id="{D62A1E45-E51D-4D59-A1C6-0477078C59F0}" type="slidenum">
              <a:rPr lang="en-US" altLang="nl-NL"/>
              <a:pPr/>
              <a:t>‹nr.›</a:t>
            </a:fld>
            <a:endParaRPr lang="en-US" altLang="nl-NL"/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0" y="685800"/>
            <a:ext cx="1117600" cy="6172200"/>
          </a:xfrm>
          <a:custGeom>
            <a:avLst/>
            <a:gdLst>
              <a:gd name="T0" fmla="*/ 576 w 576"/>
              <a:gd name="T1" fmla="*/ 144 h 4032"/>
              <a:gd name="T2" fmla="*/ 0 w 576"/>
              <a:gd name="T3" fmla="*/ 0 h 4032"/>
              <a:gd name="T4" fmla="*/ 0 w 576"/>
              <a:gd name="T5" fmla="*/ 4032 h 4032"/>
              <a:gd name="T6" fmla="*/ 576 w 576"/>
              <a:gd name="T7" fmla="*/ 4032 h 4032"/>
              <a:gd name="T8" fmla="*/ 576 w 576"/>
              <a:gd name="T9" fmla="*/ 144 h 4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6" h="4032">
                <a:moveTo>
                  <a:pt x="576" y="144"/>
                </a:moveTo>
                <a:lnTo>
                  <a:pt x="0" y="0"/>
                </a:lnTo>
                <a:lnTo>
                  <a:pt x="0" y="4032"/>
                </a:lnTo>
                <a:lnTo>
                  <a:pt x="576" y="4032"/>
                </a:lnTo>
                <a:lnTo>
                  <a:pt x="576" y="144"/>
                </a:lnTo>
                <a:close/>
              </a:path>
            </a:pathLst>
          </a:custGeom>
          <a:solidFill>
            <a:srgbClr val="78BC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035" name="Freeform 11"/>
          <p:cNvSpPr>
            <a:spLocks/>
          </p:cNvSpPr>
          <p:nvPr/>
        </p:nvSpPr>
        <p:spPr bwMode="auto">
          <a:xfrm flipH="1">
            <a:off x="1117600" y="381000"/>
            <a:ext cx="431800" cy="4419600"/>
          </a:xfrm>
          <a:custGeom>
            <a:avLst/>
            <a:gdLst>
              <a:gd name="T0" fmla="*/ 0 w 144"/>
              <a:gd name="T1" fmla="*/ 0 h 2256"/>
              <a:gd name="T2" fmla="*/ 144 w 144"/>
              <a:gd name="T3" fmla="*/ 96 h 2256"/>
              <a:gd name="T4" fmla="*/ 144 w 144"/>
              <a:gd name="T5" fmla="*/ 2208 h 2256"/>
              <a:gd name="T6" fmla="*/ 0 w 144"/>
              <a:gd name="T7" fmla="*/ 2256 h 2256"/>
              <a:gd name="T8" fmla="*/ 0 w 144"/>
              <a:gd name="T9" fmla="*/ 0 h 2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" h="2256">
                <a:moveTo>
                  <a:pt x="0" y="0"/>
                </a:moveTo>
                <a:lnTo>
                  <a:pt x="144" y="96"/>
                </a:lnTo>
                <a:lnTo>
                  <a:pt x="144" y="2208"/>
                </a:lnTo>
                <a:lnTo>
                  <a:pt x="0" y="2256"/>
                </a:lnTo>
                <a:lnTo>
                  <a:pt x="0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103188"/>
            <a:ext cx="5638800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1400"/>
              </a:lnSpc>
              <a:defRPr sz="1200" b="1"/>
            </a:lvl1pPr>
          </a:lstStyle>
          <a:p>
            <a:r>
              <a:rPr lang="en-US" altLang="nl-NL"/>
              <a:t>Titel van de presentatie</a:t>
            </a:r>
          </a:p>
        </p:txBody>
      </p:sp>
      <p:pic>
        <p:nvPicPr>
          <p:cNvPr id="1041" name="Picture 17" descr="logoklein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6172200"/>
            <a:ext cx="1198563" cy="55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285750" indent="-285750"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buClr>
          <a:schemeClr val="tx2"/>
        </a:buClr>
        <a:buSzPct val="120000"/>
        <a:buFont typeface="Wingdings" pitchFamily="-1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buClr>
          <a:schemeClr val="tx2"/>
        </a:buClr>
        <a:buSzPct val="120000"/>
        <a:buFont typeface="Wingdings" pitchFamily="-12" charset="2"/>
        <a:buChar char="§"/>
        <a:defRPr>
          <a:solidFill>
            <a:schemeClr val="tx1"/>
          </a:solidFill>
          <a:latin typeface="+mn-lt"/>
          <a:cs typeface="+mn-cs"/>
        </a:defRPr>
      </a:lvl2pPr>
      <a:lvl3pPr marL="1238250" indent="-285750"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buClr>
          <a:schemeClr val="tx2"/>
        </a:buClr>
        <a:buSzPct val="120000"/>
        <a:buFont typeface="Wingdings" pitchFamily="-12" charset="2"/>
        <a:buChar char="§"/>
        <a:defRPr>
          <a:solidFill>
            <a:schemeClr val="tx1"/>
          </a:solidFill>
          <a:latin typeface="+mn-lt"/>
          <a:cs typeface="+mn-cs"/>
        </a:defRPr>
      </a:lvl3pPr>
      <a:lvl4pPr marL="1714500" indent="-285750"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buClr>
          <a:schemeClr val="tx2"/>
        </a:buClr>
        <a:buSzPct val="120000"/>
        <a:buFont typeface="Wingdings" pitchFamily="-1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190750" indent="-285750"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buClr>
          <a:schemeClr val="tx2"/>
        </a:buClr>
        <a:buSzPct val="120000"/>
        <a:buFont typeface="Wingdings" pitchFamily="-1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647950" indent="-285750"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buClr>
          <a:schemeClr val="tx2"/>
        </a:buClr>
        <a:buSzPct val="120000"/>
        <a:buFont typeface="Wingdings" pitchFamily="-1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3105150" indent="-285750"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buClr>
          <a:schemeClr val="tx2"/>
        </a:buClr>
        <a:buSzPct val="120000"/>
        <a:buFont typeface="Wingdings" pitchFamily="-1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562350" indent="-285750"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buClr>
          <a:schemeClr val="tx2"/>
        </a:buClr>
        <a:buSzPct val="120000"/>
        <a:buFont typeface="Wingdings" pitchFamily="-1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4019550" indent="-285750"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buClr>
          <a:schemeClr val="tx2"/>
        </a:buClr>
        <a:buSzPct val="120000"/>
        <a:buFont typeface="Wingdings" pitchFamily="-1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l-NL" altLang="nl-NL" dirty="0" smtClean="0"/>
              <a:t>ESF Sociale Innovatie</a:t>
            </a:r>
            <a:endParaRPr lang="nl-NL" altLang="nl-NL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altLang="nl-NL" dirty="0" smtClean="0"/>
              <a:t>Regio Holland Rijnland – Hilde de Boer</a:t>
            </a:r>
            <a:endParaRPr lang="nl-NL" alt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Vier deelprojecten - beeldvorming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Verbeteren </a:t>
            </a:r>
            <a:r>
              <a:rPr lang="nl-NL" dirty="0"/>
              <a:t>beeldvorming (onderzoek</a:t>
            </a:r>
            <a:r>
              <a:rPr lang="nl-NL" dirty="0" smtClean="0"/>
              <a:t>):</a:t>
            </a:r>
          </a:p>
          <a:p>
            <a:pPr lvl="1"/>
            <a:r>
              <a:rPr lang="nl-NL" dirty="0" smtClean="0"/>
              <a:t>Doel</a:t>
            </a:r>
            <a:r>
              <a:rPr lang="nl-NL" dirty="0"/>
              <a:t>: </a:t>
            </a:r>
            <a:r>
              <a:rPr lang="nl-NL" dirty="0" smtClean="0"/>
              <a:t>samen met jongeren aan de slag om erkenning </a:t>
            </a:r>
            <a:r>
              <a:rPr lang="nl-NL" dirty="0"/>
              <a:t>en versterking </a:t>
            </a:r>
            <a:r>
              <a:rPr lang="nl-NL" dirty="0" smtClean="0"/>
              <a:t>van de positie </a:t>
            </a:r>
            <a:r>
              <a:rPr lang="nl-NL" dirty="0"/>
              <a:t>van </a:t>
            </a:r>
            <a:r>
              <a:rPr lang="nl-NL" dirty="0" smtClean="0"/>
              <a:t>jongeren met een beperking te verbeteren</a:t>
            </a:r>
          </a:p>
          <a:p>
            <a:pPr lvl="1"/>
            <a:r>
              <a:rPr lang="nl-NL" dirty="0" smtClean="0"/>
              <a:t>Status: </a:t>
            </a:r>
            <a:endParaRPr lang="nl-NL" dirty="0" smtClean="0"/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nl-NL" dirty="0"/>
              <a:t>E</a:t>
            </a:r>
            <a:r>
              <a:rPr lang="nl-NL" dirty="0" smtClean="0"/>
              <a:t>erste </a:t>
            </a:r>
            <a:r>
              <a:rPr lang="nl-NL" dirty="0" smtClean="0"/>
              <a:t>project </a:t>
            </a:r>
            <a:r>
              <a:rPr lang="nl-NL" dirty="0" smtClean="0"/>
              <a:t>stopgezet</a:t>
            </a:r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nl-NL" dirty="0"/>
              <a:t>N</a:t>
            </a:r>
            <a:r>
              <a:rPr lang="nl-NL" dirty="0" smtClean="0"/>
              <a:t>u </a:t>
            </a:r>
            <a:r>
              <a:rPr lang="nl-NL" dirty="0" smtClean="0"/>
              <a:t>nieuw projectplan formuleren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831BB-97D9-4ABA-9B83-CA4001444F3F}" type="slidenum">
              <a:rPr lang="en-US" altLang="nl-NL" smtClean="0"/>
              <a:pPr/>
              <a:t>10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252939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Prestatieverantwoording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Prestatieverantwoording: </a:t>
            </a:r>
            <a:endParaRPr lang="nl-NL" dirty="0" smtClean="0"/>
          </a:p>
          <a:p>
            <a:pPr lvl="1"/>
            <a:r>
              <a:rPr lang="nl-NL" dirty="0" smtClean="0"/>
              <a:t>Rapportages </a:t>
            </a:r>
            <a:r>
              <a:rPr lang="nl-NL" dirty="0"/>
              <a:t>m.b.t. </a:t>
            </a:r>
            <a:r>
              <a:rPr lang="nl-NL" dirty="0" smtClean="0"/>
              <a:t>de resultaten van de projectactiviteiten</a:t>
            </a:r>
          </a:p>
          <a:p>
            <a:r>
              <a:rPr lang="nl-NL" dirty="0" smtClean="0"/>
              <a:t>Uitdrukkelijk aandacht </a:t>
            </a:r>
            <a:r>
              <a:rPr lang="nl-NL" dirty="0"/>
              <a:t>voor disseminatie en </a:t>
            </a:r>
            <a:r>
              <a:rPr lang="nl-NL" dirty="0" err="1" smtClean="0"/>
              <a:t>mainstreaming</a:t>
            </a:r>
            <a:r>
              <a:rPr lang="nl-NL" dirty="0" smtClean="0"/>
              <a:t>:</a:t>
            </a:r>
          </a:p>
          <a:p>
            <a:pPr lvl="1"/>
            <a:r>
              <a:rPr lang="nl-NL" dirty="0" smtClean="0"/>
              <a:t>Verspreiding </a:t>
            </a:r>
            <a:r>
              <a:rPr lang="nl-NL" dirty="0"/>
              <a:t>van de (deel)resultaten van het project</a:t>
            </a:r>
          </a:p>
          <a:p>
            <a:pPr lvl="1"/>
            <a:r>
              <a:rPr lang="nl-NL" dirty="0" smtClean="0"/>
              <a:t>Implementatie van ontwikkelde werkwijzen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831BB-97D9-4ABA-9B83-CA4001444F3F}" type="slidenum">
              <a:rPr lang="en-US" altLang="nl-NL" smtClean="0"/>
              <a:pPr/>
              <a:t>11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775206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Discussievragen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zouden jullie </a:t>
            </a:r>
            <a:r>
              <a:rPr lang="nl-NL" dirty="0"/>
              <a:t>sociale </a:t>
            </a:r>
            <a:r>
              <a:rPr lang="nl-NL" dirty="0" smtClean="0"/>
              <a:t>innovatie definiëren?</a:t>
            </a:r>
          </a:p>
          <a:p>
            <a:endParaRPr lang="nl-NL" dirty="0"/>
          </a:p>
          <a:p>
            <a:r>
              <a:rPr lang="nl-NL" dirty="0" smtClean="0"/>
              <a:t>Lopen er bij jullie projecten die onder de noemer sociale innovatie zouden kunnen vallen?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ESF subsidie of transformatiebudget, wat heeft de voorkeur?</a:t>
            </a:r>
          </a:p>
          <a:p>
            <a:endParaRPr lang="nl-NL" dirty="0"/>
          </a:p>
          <a:p>
            <a:r>
              <a:rPr lang="nl-NL" dirty="0"/>
              <a:t>Hoe zouden jullie deze subsidie inzetten?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831BB-97D9-4ABA-9B83-CA4001444F3F}" type="slidenum">
              <a:rPr lang="en-US" altLang="nl-NL" smtClean="0"/>
              <a:pPr/>
              <a:t>12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742994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 regeling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Doel: </a:t>
            </a:r>
            <a:endParaRPr lang="nl-NL" dirty="0" smtClean="0"/>
          </a:p>
          <a:p>
            <a:pPr lvl="1"/>
            <a:r>
              <a:rPr lang="nl-NL" dirty="0"/>
              <a:t>B</a:t>
            </a:r>
            <a:r>
              <a:rPr lang="nl-NL" dirty="0" smtClean="0"/>
              <a:t>evorderen </a:t>
            </a:r>
            <a:r>
              <a:rPr lang="nl-NL" dirty="0"/>
              <a:t>van sociale innovatie </a:t>
            </a:r>
            <a:r>
              <a:rPr lang="nl-NL" dirty="0" smtClean="0"/>
              <a:t>of transnationale samenwerking op </a:t>
            </a:r>
            <a:r>
              <a:rPr lang="nl-NL" dirty="0"/>
              <a:t>het </a:t>
            </a:r>
            <a:r>
              <a:rPr lang="nl-NL" dirty="0" smtClean="0"/>
              <a:t>gebied van </a:t>
            </a:r>
            <a:r>
              <a:rPr lang="nl-NL" dirty="0"/>
              <a:t>actieve </a:t>
            </a:r>
            <a:r>
              <a:rPr lang="nl-NL" dirty="0" smtClean="0"/>
              <a:t>inclusie</a:t>
            </a:r>
          </a:p>
          <a:p>
            <a:pPr lvl="1"/>
            <a:r>
              <a:rPr lang="nl-NL" dirty="0" smtClean="0"/>
              <a:t>En daardoor: v</a:t>
            </a:r>
            <a:r>
              <a:rPr lang="nl-NL" dirty="0" smtClean="0"/>
              <a:t>erbeteringen in arbeidstoeleiding van mensen met een afstand tot de arbeidsmarkt</a:t>
            </a:r>
          </a:p>
          <a:p>
            <a:r>
              <a:rPr lang="nl-NL" dirty="0" smtClean="0"/>
              <a:t>Door middel van:</a:t>
            </a:r>
            <a:endParaRPr lang="nl-NL" dirty="0" smtClean="0"/>
          </a:p>
          <a:p>
            <a:pPr lvl="1"/>
            <a:r>
              <a:rPr lang="nl-NL" dirty="0" smtClean="0"/>
              <a:t>Methodiek- </a:t>
            </a:r>
            <a:r>
              <a:rPr lang="nl-NL" dirty="0"/>
              <a:t>of </a:t>
            </a:r>
            <a:r>
              <a:rPr lang="nl-NL" dirty="0" smtClean="0"/>
              <a:t>instrumentontwikkeling</a:t>
            </a:r>
          </a:p>
          <a:p>
            <a:pPr lvl="1"/>
            <a:r>
              <a:rPr lang="nl-NL" dirty="0" smtClean="0"/>
              <a:t>Kennisdeling</a:t>
            </a:r>
          </a:p>
          <a:p>
            <a:r>
              <a:rPr lang="nl-NL" dirty="0" smtClean="0"/>
              <a:t>Mogelijke deelactiviteiten:</a:t>
            </a:r>
          </a:p>
          <a:p>
            <a:pPr lvl="1"/>
            <a:r>
              <a:rPr lang="nl-NL" dirty="0" smtClean="0"/>
              <a:t>Netwerkontwikkeling; ontwikkelen instrument; ontwikkelen methode; en onderzoek</a:t>
            </a: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831BB-97D9-4ABA-9B83-CA4001444F3F}" type="slidenum">
              <a:rPr lang="en-US" altLang="nl-NL" smtClean="0"/>
              <a:pPr/>
              <a:t>2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925127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Aanvraagcriteria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Project voldoet aan doel van de regeling</a:t>
            </a:r>
          </a:p>
          <a:p>
            <a:r>
              <a:rPr lang="nl-NL" dirty="0" smtClean="0"/>
              <a:t>Aanvraagtijdvak: 1 juni 2015 t/m 31 december 2019</a:t>
            </a:r>
          </a:p>
          <a:p>
            <a:r>
              <a:rPr lang="nl-NL" dirty="0" smtClean="0"/>
              <a:t>Twee aanvragen gelijktijdig mogelijk</a:t>
            </a:r>
          </a:p>
          <a:p>
            <a:r>
              <a:rPr lang="nl-NL" dirty="0" smtClean="0"/>
              <a:t>Looptijd maximaal 24 maanden</a:t>
            </a:r>
          </a:p>
          <a:p>
            <a:r>
              <a:rPr lang="nl-NL" dirty="0" smtClean="0"/>
              <a:t>Subsidie bedraagt 50% van de projectkosten</a:t>
            </a:r>
          </a:p>
          <a:p>
            <a:r>
              <a:rPr lang="nl-NL" dirty="0" smtClean="0"/>
              <a:t>Minimaal € 60.000 en maximaal € 190.000 subsidie per project</a:t>
            </a:r>
          </a:p>
          <a:p>
            <a:r>
              <a:rPr lang="nl-NL" dirty="0" smtClean="0"/>
              <a:t>Geen </a:t>
            </a:r>
            <a:r>
              <a:rPr lang="nl-NL" dirty="0" err="1" smtClean="0"/>
              <a:t>flatrate</a:t>
            </a:r>
            <a:r>
              <a:rPr lang="nl-NL" dirty="0" smtClean="0"/>
              <a:t> van 40%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831BB-97D9-4ABA-9B83-CA4001444F3F}" type="slidenum">
              <a:rPr lang="en-US" altLang="nl-NL" smtClean="0"/>
              <a:pPr/>
              <a:t>3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81016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9C9A94-E782-41F8-9907-1DA550C49CF1}" type="slidenum">
              <a:rPr lang="en-US" altLang="nl-NL"/>
              <a:pPr/>
              <a:t>4</a:t>
            </a:fld>
            <a:endParaRPr lang="en-US" altLang="nl-NL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 smtClean="0"/>
              <a:t>Aanleiding </a:t>
            </a:r>
            <a:r>
              <a:rPr lang="nl-NL" altLang="nl-NL" dirty="0" smtClean="0"/>
              <a:t>voor onze aanvraag</a:t>
            </a:r>
            <a:endParaRPr lang="nl-NL" altLang="nl-NL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altLang="nl-NL" dirty="0" smtClean="0"/>
              <a:t>Risico van sociale exclusie schoolverlaters </a:t>
            </a:r>
            <a:r>
              <a:rPr lang="nl-NL" altLang="nl-NL" dirty="0" err="1" smtClean="0"/>
              <a:t>PrO</a:t>
            </a:r>
            <a:r>
              <a:rPr lang="nl-NL" altLang="nl-NL" dirty="0" smtClean="0"/>
              <a:t>/VSO:</a:t>
            </a:r>
          </a:p>
          <a:p>
            <a:r>
              <a:rPr lang="nl-NL" altLang="nl-NL" dirty="0" smtClean="0"/>
              <a:t>Nieuwe regelgeving: 3 Decentralisaties in het Sociaal </a:t>
            </a:r>
            <a:r>
              <a:rPr lang="nl-NL" altLang="nl-NL" dirty="0"/>
              <a:t>D</a:t>
            </a:r>
            <a:r>
              <a:rPr lang="nl-NL" altLang="nl-NL" dirty="0" smtClean="0"/>
              <a:t>omein </a:t>
            </a:r>
            <a:r>
              <a:rPr lang="nl-NL" altLang="nl-NL" dirty="0" err="1" smtClean="0"/>
              <a:t>èn</a:t>
            </a:r>
            <a:r>
              <a:rPr lang="nl-NL" altLang="nl-NL" dirty="0" smtClean="0"/>
              <a:t> Focus op Vakmanschap</a:t>
            </a:r>
          </a:p>
          <a:p>
            <a:r>
              <a:rPr lang="nl-NL" altLang="nl-NL" dirty="0" smtClean="0"/>
              <a:t>Afbouw Sociale Werkvoorzieningen</a:t>
            </a:r>
          </a:p>
          <a:p>
            <a:r>
              <a:rPr lang="nl-NL" altLang="nl-NL" dirty="0" smtClean="0"/>
              <a:t>Nieuw loket (gemeenten i.p.v. UWV) voor aanvragen uitkering, begeleiding naar werk of dagbesteding</a:t>
            </a:r>
          </a:p>
          <a:p>
            <a:r>
              <a:rPr lang="nl-NL" altLang="nl-NL" dirty="0" smtClean="0"/>
              <a:t>Gemeenten nog onbekend met mogelijkheden doelgroep</a:t>
            </a:r>
          </a:p>
          <a:p>
            <a:r>
              <a:rPr lang="nl-NL" altLang="nl-NL" dirty="0" smtClean="0"/>
              <a:t>Diploma-inflatie; krapte op de arbeidsmarkt</a:t>
            </a:r>
          </a:p>
          <a:p>
            <a:r>
              <a:rPr lang="nl-NL" altLang="nl-NL" dirty="0" smtClean="0"/>
              <a:t>Bezuinigingen</a:t>
            </a:r>
          </a:p>
          <a:p>
            <a:r>
              <a:rPr lang="nl-NL" altLang="nl-NL" dirty="0" smtClean="0"/>
              <a:t>Ontwikkeling naar meer digitale dienstverlening door overheden</a:t>
            </a:r>
          </a:p>
          <a:p>
            <a:endParaRPr lang="nl-NL" alt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aanvraagproces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Zoektocht naar de definitie van Sociale Innovatie; wat maakt een project sociaal innovatief?</a:t>
            </a:r>
          </a:p>
          <a:p>
            <a:r>
              <a:rPr lang="nl-NL" dirty="0" smtClean="0"/>
              <a:t>Artikel Erasmus Universiteit: </a:t>
            </a:r>
            <a:endParaRPr lang="nl-NL" dirty="0" smtClean="0"/>
          </a:p>
          <a:p>
            <a:pPr marL="476250" lvl="1" indent="0">
              <a:buNone/>
            </a:pPr>
            <a:r>
              <a:rPr lang="nl-NL" i="1" dirty="0" smtClean="0"/>
              <a:t>“</a:t>
            </a:r>
            <a:r>
              <a:rPr lang="nl-NL" i="1" dirty="0" smtClean="0"/>
              <a:t>Sociale Innovatie in het ESF programma 2014-2020” november 2014 Dr. M. </a:t>
            </a:r>
            <a:r>
              <a:rPr lang="nl-NL" i="1" dirty="0" err="1"/>
              <a:t>F</a:t>
            </a:r>
            <a:r>
              <a:rPr lang="nl-NL" i="1" dirty="0" err="1" smtClean="0"/>
              <a:t>enger</a:t>
            </a:r>
            <a:r>
              <a:rPr lang="nl-NL" i="1" dirty="0" smtClean="0"/>
              <a:t> en D. Vaandrager MSc</a:t>
            </a:r>
          </a:p>
          <a:p>
            <a:r>
              <a:rPr lang="nl-NL" dirty="0" smtClean="0"/>
              <a:t>Aanvraag </a:t>
            </a:r>
            <a:r>
              <a:rPr lang="nl-NL" dirty="0" smtClean="0"/>
              <a:t>ingediend op 1 juli 2015; vervolgens een aantal keren herschreven</a:t>
            </a:r>
          </a:p>
          <a:p>
            <a:r>
              <a:rPr lang="nl-NL" dirty="0" smtClean="0"/>
              <a:t>Beschikking 17 november 2015</a:t>
            </a:r>
          </a:p>
          <a:p>
            <a:pPr marL="0" indent="0">
              <a:buNone/>
            </a:pPr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831BB-97D9-4ABA-9B83-CA4001444F3F}" type="slidenum">
              <a:rPr lang="en-US" altLang="nl-NL" smtClean="0"/>
              <a:pPr/>
              <a:t>5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565344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project: Ja Natuurlijk!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Leren van ervaringen </a:t>
            </a:r>
            <a:r>
              <a:rPr lang="nl-NL" dirty="0" err="1" smtClean="0"/>
              <a:t>PrO</a:t>
            </a:r>
            <a:r>
              <a:rPr lang="nl-NL" dirty="0" smtClean="0"/>
              <a:t>/VSO onderwijs en UWV</a:t>
            </a:r>
          </a:p>
          <a:p>
            <a:r>
              <a:rPr lang="nl-NL" dirty="0" smtClean="0"/>
              <a:t>Op </a:t>
            </a:r>
            <a:r>
              <a:rPr lang="nl-NL" dirty="0"/>
              <a:t>nieuwe werkvelden toepassen van bestaande </a:t>
            </a:r>
            <a:r>
              <a:rPr lang="nl-NL" dirty="0" smtClean="0"/>
              <a:t>methodieken</a:t>
            </a:r>
          </a:p>
          <a:p>
            <a:r>
              <a:rPr lang="nl-NL" dirty="0"/>
              <a:t>O</a:t>
            </a:r>
            <a:r>
              <a:rPr lang="nl-NL" dirty="0" smtClean="0"/>
              <a:t>ntwikkeling </a:t>
            </a:r>
            <a:r>
              <a:rPr lang="nl-NL" dirty="0"/>
              <a:t>van nieuwe trainingen</a:t>
            </a:r>
          </a:p>
          <a:p>
            <a:r>
              <a:rPr lang="nl-NL" dirty="0"/>
              <a:t>Participatie van de jongeren in het </a:t>
            </a:r>
            <a:r>
              <a:rPr lang="nl-NL" dirty="0" smtClean="0"/>
              <a:t>ontwikkelproces</a:t>
            </a:r>
          </a:p>
          <a:p>
            <a:r>
              <a:rPr lang="nl-NL" dirty="0" smtClean="0"/>
              <a:t>Integrale </a:t>
            </a:r>
            <a:r>
              <a:rPr lang="nl-NL" dirty="0"/>
              <a:t>“domein overstijgende” </a:t>
            </a:r>
            <a:r>
              <a:rPr lang="nl-NL" dirty="0" smtClean="0"/>
              <a:t>benadering</a:t>
            </a:r>
          </a:p>
          <a:p>
            <a:r>
              <a:rPr lang="nl-NL" dirty="0" smtClean="0"/>
              <a:t>Vier deelprojecten gericht op:</a:t>
            </a:r>
          </a:p>
          <a:p>
            <a:pPr lvl="1"/>
            <a:r>
              <a:rPr lang="nl-NL" dirty="0" smtClean="0"/>
              <a:t>Netwerkontwikkeling; voorlichting; training; en beeldvorming</a:t>
            </a: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831BB-97D9-4ABA-9B83-CA4001444F3F}" type="slidenum">
              <a:rPr lang="en-US" altLang="nl-NL" smtClean="0"/>
              <a:pPr/>
              <a:t>6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452971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Vier deelprojecten - netwerk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Ontwikkelen netwerk: </a:t>
            </a:r>
          </a:p>
          <a:p>
            <a:pPr lvl="1"/>
            <a:r>
              <a:rPr lang="nl-NL" dirty="0" smtClean="0"/>
              <a:t>Doel: opbouwen van netwerk met alle partijen die betrokken zijn bij begeleiding van </a:t>
            </a:r>
            <a:r>
              <a:rPr lang="nl-NL" dirty="0" err="1" smtClean="0"/>
              <a:t>PrO</a:t>
            </a:r>
            <a:r>
              <a:rPr lang="nl-NL" dirty="0" smtClean="0"/>
              <a:t>/VSO jongeren</a:t>
            </a:r>
          </a:p>
          <a:p>
            <a:pPr lvl="1"/>
            <a:r>
              <a:rPr lang="nl-NL" dirty="0" smtClean="0"/>
              <a:t>Status: </a:t>
            </a:r>
            <a:endParaRPr lang="nl-NL" dirty="0"/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nl-NL" dirty="0" smtClean="0"/>
              <a:t>Betrokken partijen zijn verbonden</a:t>
            </a:r>
            <a:endParaRPr lang="nl-NL" dirty="0" smtClean="0"/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nl-NL" dirty="0" smtClean="0"/>
              <a:t>Regionale (gemeentelijke) werkgroep integrale aanpak opgezet (W&amp;I, Jeugd, WMO)</a:t>
            </a:r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nl-NL" dirty="0"/>
              <a:t>Faciliterende rol project Sociale Innovatie overbodig </a:t>
            </a:r>
            <a:r>
              <a:rPr lang="nl-NL" dirty="0" smtClean="0"/>
              <a:t>maken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831BB-97D9-4ABA-9B83-CA4001444F3F}" type="slidenum">
              <a:rPr lang="en-US" altLang="nl-NL" smtClean="0"/>
              <a:pPr/>
              <a:t>7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950052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Vier deelprojecten - voorlichting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Verbetering </a:t>
            </a:r>
            <a:r>
              <a:rPr lang="nl-NL" dirty="0"/>
              <a:t>voorlichting aan jongeren (instrument</a:t>
            </a:r>
            <a:r>
              <a:rPr lang="nl-NL" dirty="0" smtClean="0"/>
              <a:t>):</a:t>
            </a:r>
          </a:p>
          <a:p>
            <a:pPr lvl="1"/>
            <a:r>
              <a:rPr lang="nl-NL" dirty="0"/>
              <a:t>Doel: </a:t>
            </a:r>
            <a:r>
              <a:rPr lang="nl-NL" dirty="0" smtClean="0"/>
              <a:t>bieden van kwalitatief </a:t>
            </a:r>
            <a:r>
              <a:rPr lang="nl-NL" dirty="0"/>
              <a:t>goede en eenduidige informatie </a:t>
            </a:r>
            <a:r>
              <a:rPr lang="nl-NL" dirty="0" smtClean="0"/>
              <a:t>voor </a:t>
            </a:r>
            <a:r>
              <a:rPr lang="nl-NL" dirty="0"/>
              <a:t>werkgevers, ouders </a:t>
            </a:r>
            <a:r>
              <a:rPr lang="nl-NL" dirty="0" smtClean="0"/>
              <a:t>en </a:t>
            </a:r>
            <a:r>
              <a:rPr lang="nl-NL" dirty="0" err="1" smtClean="0"/>
              <a:t>PrO</a:t>
            </a:r>
            <a:r>
              <a:rPr lang="nl-NL" dirty="0" smtClean="0"/>
              <a:t>/VSO jongeren.</a:t>
            </a:r>
          </a:p>
          <a:p>
            <a:pPr lvl="1"/>
            <a:r>
              <a:rPr lang="nl-NL" dirty="0" smtClean="0"/>
              <a:t>Status: </a:t>
            </a:r>
            <a:endParaRPr lang="nl-NL" dirty="0" smtClean="0"/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nl-NL" dirty="0" smtClean="0"/>
              <a:t>Analyse huidige informatievoorziening afgerond</a:t>
            </a:r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nl-NL" dirty="0" smtClean="0"/>
              <a:t>Focusgroep met scholen, ouders en jongeren opgezet</a:t>
            </a:r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nl-NL" dirty="0" smtClean="0"/>
              <a:t>Nieuwe regionale website in ontwikkeling</a:t>
            </a: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831BB-97D9-4ABA-9B83-CA4001444F3F}" type="slidenum">
              <a:rPr lang="en-US" altLang="nl-NL" smtClean="0"/>
              <a:pPr/>
              <a:t>8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635321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Vier deelprojecten - training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Ontwikkeling trainingsmogelijkheden (methode</a:t>
            </a:r>
            <a:r>
              <a:rPr lang="nl-NL" dirty="0" smtClean="0"/>
              <a:t>):</a:t>
            </a:r>
          </a:p>
          <a:p>
            <a:pPr lvl="1"/>
            <a:r>
              <a:rPr lang="nl-NL" dirty="0" smtClean="0"/>
              <a:t>Doel: een op ontwikkeling gerichte dag-invulling bieden voor jongeren die niet direct bemiddeld (kunnen) worden naar werk</a:t>
            </a:r>
          </a:p>
          <a:p>
            <a:pPr lvl="1"/>
            <a:r>
              <a:rPr lang="nl-NL" dirty="0" smtClean="0"/>
              <a:t>Status: </a:t>
            </a:r>
            <a:endParaRPr lang="nl-NL" dirty="0" smtClean="0"/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nl-NL" dirty="0" smtClean="0"/>
              <a:t>Bestaande faciliteiten en trainingen zijn geïnventariseerd</a:t>
            </a:r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nl-NL" dirty="0" smtClean="0"/>
              <a:t>Schoolverlaters </a:t>
            </a:r>
            <a:r>
              <a:rPr lang="nl-NL" dirty="0" err="1" smtClean="0"/>
              <a:t>PrO</a:t>
            </a:r>
            <a:r>
              <a:rPr lang="nl-NL" dirty="0" smtClean="0"/>
              <a:t>/VSO zijn in beeld</a:t>
            </a:r>
            <a:endParaRPr lang="nl-NL" dirty="0" smtClean="0"/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nl-NL" dirty="0" smtClean="0"/>
              <a:t>Nu samen met scholen regionale behoefte aan leerwerktrajecten analyseren</a:t>
            </a:r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nl-NL" dirty="0" smtClean="0"/>
              <a:t>Vervolgens pilot projecten formuleren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831BB-97D9-4ABA-9B83-CA4001444F3F}" type="slidenum">
              <a:rPr lang="en-US" altLang="nl-NL" smtClean="0"/>
              <a:pPr/>
              <a:t>9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104014924"/>
      </p:ext>
    </p:extLst>
  </p:cSld>
  <p:clrMapOvr>
    <a:masterClrMapping/>
  </p:clrMapOvr>
</p:sld>
</file>

<file path=ppt/theme/theme1.xml><?xml version="1.0" encoding="utf-8"?>
<a:theme xmlns:a="http://schemas.openxmlformats.org/drawingml/2006/main" name="Huisstijl groenblauw">
  <a:themeElements>
    <a:clrScheme name="">
      <a:dk1>
        <a:srgbClr val="000000"/>
      </a:dk1>
      <a:lt1>
        <a:srgbClr val="FFFFFF"/>
      </a:lt1>
      <a:dk2>
        <a:srgbClr val="DF2E20"/>
      </a:dk2>
      <a:lt2>
        <a:srgbClr val="808080"/>
      </a:lt2>
      <a:accent1>
        <a:srgbClr val="FFCC00"/>
      </a:accent1>
      <a:accent2>
        <a:srgbClr val="F97206"/>
      </a:accent2>
      <a:accent3>
        <a:srgbClr val="FFFFFF"/>
      </a:accent3>
      <a:accent4>
        <a:srgbClr val="000000"/>
      </a:accent4>
      <a:accent5>
        <a:srgbClr val="FFE2AA"/>
      </a:accent5>
      <a:accent6>
        <a:srgbClr val="E26705"/>
      </a:accent6>
      <a:hlink>
        <a:srgbClr val="DE318A"/>
      </a:hlink>
      <a:folHlink>
        <a:srgbClr val="1C88C8"/>
      </a:folHlink>
    </a:clrScheme>
    <a:fontScheme name="Kantoorthem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Kantoorth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oorthem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oorthem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oorthem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oorthem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oorthem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oorthem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Huisstijl groenblauw</Template>
  <TotalTime>581</TotalTime>
  <Words>557</Words>
  <Application>Microsoft Office PowerPoint</Application>
  <PresentationFormat>Diavoorstelling (4:3)</PresentationFormat>
  <Paragraphs>96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Huisstijl groenblauw</vt:lpstr>
      <vt:lpstr>ESF Sociale Innovatie</vt:lpstr>
      <vt:lpstr>Doel van de regeling</vt:lpstr>
      <vt:lpstr>Aanvraagcriteria</vt:lpstr>
      <vt:lpstr>Aanleiding voor onze aanvraag</vt:lpstr>
      <vt:lpstr>Het aanvraagproces </vt:lpstr>
      <vt:lpstr>Ons project: Ja Natuurlijk!</vt:lpstr>
      <vt:lpstr>Vier deelprojecten - netwerk</vt:lpstr>
      <vt:lpstr>Vier deelprojecten - voorlichting</vt:lpstr>
      <vt:lpstr>Vier deelprojecten - training</vt:lpstr>
      <vt:lpstr>Vier deelprojecten - beeldvorming</vt:lpstr>
      <vt:lpstr>Prestatieverantwoording</vt:lpstr>
      <vt:lpstr>Discussievragen</vt:lpstr>
    </vt:vector>
  </TitlesOfParts>
  <Company>Servicepunt71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ESF Sociale Innovatie</dc:title>
  <dc:creator>Boer, Hilde de</dc:creator>
  <cp:lastModifiedBy>Boer, Hilde de</cp:lastModifiedBy>
  <cp:revision>39</cp:revision>
  <dcterms:created xsi:type="dcterms:W3CDTF">2016-04-07T08:21:05Z</dcterms:created>
  <dcterms:modified xsi:type="dcterms:W3CDTF">2016-04-11T15:57:09Z</dcterms:modified>
</cp:coreProperties>
</file>