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6" r:id="rId5"/>
    <p:sldId id="268" r:id="rId6"/>
    <p:sldId id="269" r:id="rId7"/>
    <p:sldId id="271" r:id="rId8"/>
    <p:sldId id="270" r:id="rId9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 snapToObjects="1">
      <p:cViewPr>
        <p:scale>
          <a:sx n="114" d="100"/>
          <a:sy n="114" d="100"/>
        </p:scale>
        <p:origin x="-155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180" d="100"/>
          <a:sy n="180" d="100"/>
        </p:scale>
        <p:origin x="-1854" y="284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nl-NL" alt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D039D16-2DF3-45A3-A0B3-EEBDED11BFA5}" type="datetime1">
              <a:rPr lang="en-US" altLang="nl-NL"/>
              <a:pPr/>
              <a:t>4/4/2016</a:t>
            </a:fld>
            <a:endParaRPr lang="en-US" alt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nl-NL" alt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4FBBEF7-073D-43E2-A015-267CCBDCF883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288413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nl-NL" alt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23D126B-643D-4898-B5F8-386715E90029}" type="datetime1">
              <a:rPr lang="en-US" altLang="nl-NL"/>
              <a:pPr/>
              <a:t>4/4/2016</a:t>
            </a:fld>
            <a:endParaRPr lang="en-US" alt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nl-NL" altLang="nl-NL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altLang="nl-NL" smtClean="0"/>
              <a:t>Click to edit Master text styles</a:t>
            </a:r>
          </a:p>
          <a:p>
            <a:pPr lvl="1"/>
            <a:r>
              <a:rPr lang="nl-NL" altLang="nl-NL" smtClean="0"/>
              <a:t>Second level</a:t>
            </a:r>
          </a:p>
          <a:p>
            <a:pPr lvl="2"/>
            <a:r>
              <a:rPr lang="nl-NL" altLang="nl-NL" smtClean="0"/>
              <a:t>Third level</a:t>
            </a:r>
          </a:p>
          <a:p>
            <a:pPr lvl="3"/>
            <a:r>
              <a:rPr lang="nl-NL" altLang="nl-NL" smtClean="0"/>
              <a:t>Fourth level</a:t>
            </a:r>
          </a:p>
          <a:p>
            <a:pPr lvl="4"/>
            <a:r>
              <a:rPr lang="nl-NL" altLang="nl-NL" smtClean="0"/>
              <a:t>Fifth level</a:t>
            </a:r>
            <a:endParaRPr lang="en-US" altLang="nl-NL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nl-NL" alt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1A39900-69A9-4FCE-B8D0-6E58C24C3B02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9984444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9900-69A9-4FCE-B8D0-6E58C24C3B02}" type="slidenum">
              <a:rPr lang="en-US" altLang="nl-NL" smtClean="0"/>
              <a:pPr/>
              <a:t>1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551012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9900-69A9-4FCE-B8D0-6E58C24C3B02}" type="slidenum">
              <a:rPr lang="en-US" altLang="nl-NL" smtClean="0"/>
              <a:pPr/>
              <a:t>2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787425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9900-69A9-4FCE-B8D0-6E58C24C3B02}" type="slidenum">
              <a:rPr lang="en-US" altLang="nl-NL" smtClean="0"/>
              <a:pPr/>
              <a:t>3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071753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9900-69A9-4FCE-B8D0-6E58C24C3B02}" type="slidenum">
              <a:rPr lang="en-US" altLang="nl-NL" smtClean="0"/>
              <a:pPr/>
              <a:t>4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047139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9900-69A9-4FCE-B8D0-6E58C24C3B02}" type="slidenum">
              <a:rPr lang="en-US" altLang="nl-NL" smtClean="0"/>
              <a:pPr/>
              <a:t>5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393989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9900-69A9-4FCE-B8D0-6E58C24C3B02}" type="slidenum">
              <a:rPr lang="en-US" altLang="nl-NL" smtClean="0"/>
              <a:pPr/>
              <a:t>6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393989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9900-69A9-4FCE-B8D0-6E58C24C3B02}" type="slidenum">
              <a:rPr lang="en-US" altLang="nl-NL" smtClean="0"/>
              <a:pPr/>
              <a:t>7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393989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186981" y="4715153"/>
            <a:ext cx="6423714" cy="5094780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39900-69A9-4FCE-B8D0-6E58C24C3B02}" type="slidenum">
              <a:rPr lang="en-US" altLang="nl-NL" smtClean="0"/>
              <a:pPr/>
              <a:t>8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393989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325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nl-NL" altLang="nl-NL" sz="1800">
                <a:latin typeface="Calibri" pitchFamily="34" charset="0"/>
              </a:rPr>
              <a:t>  </a:t>
            </a:r>
          </a:p>
        </p:txBody>
      </p:sp>
      <p:sp>
        <p:nvSpPr>
          <p:cNvPr id="4" name="Rectangle 9"/>
          <p:cNvSpPr/>
          <p:nvPr userDrawn="1"/>
        </p:nvSpPr>
        <p:spPr>
          <a:xfrm>
            <a:off x="712788" y="1073150"/>
            <a:ext cx="6429375" cy="4856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nl-NL" altLang="nl-NL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11" descr="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225" y="5108575"/>
            <a:ext cx="1325563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1066800" y="1371600"/>
            <a:ext cx="5614987" cy="342057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ts val="6300"/>
              </a:lnSpc>
              <a:defRPr sz="6000" b="1" i="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nl-NL" noProof="0" dirty="0" smtClean="0"/>
              <a:t>Click to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</a:t>
            </a:r>
            <a:r>
              <a:rPr lang="nl-NL" noProof="0" dirty="0" err="1" smtClean="0"/>
              <a:t>Master</a:t>
            </a:r>
            <a:r>
              <a:rPr lang="nl-NL" noProof="0" dirty="0" smtClean="0"/>
              <a:t> </a:t>
            </a:r>
            <a:r>
              <a:rPr lang="nl-NL" noProof="0" dirty="0" err="1" smtClean="0"/>
              <a:t>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0098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 userDrawn="1"/>
        </p:nvSpPr>
        <p:spPr bwMode="auto">
          <a:xfrm>
            <a:off x="0" y="5638800"/>
            <a:ext cx="9144000" cy="12192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nl-NL" altLang="nl-NL" sz="180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4" name="Picture 7" descr="logo_wi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25" y="6096000"/>
            <a:ext cx="13239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nl-NL" noProof="0" dirty="0" smtClean="0"/>
              <a:t>Click to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</a:t>
            </a:r>
            <a:r>
              <a:rPr lang="nl-NL" noProof="0" dirty="0" err="1" smtClean="0"/>
              <a:t>Master</a:t>
            </a:r>
            <a:r>
              <a:rPr lang="nl-NL" noProof="0" dirty="0" smtClean="0"/>
              <a:t> </a:t>
            </a:r>
            <a:r>
              <a:rPr lang="nl-NL" noProof="0" dirty="0" err="1" smtClean="0"/>
              <a:t>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nl-NL"/>
              <a:t>NAAM / DATUM / AFDELING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44C328-9FB5-48C6-A17F-6C94B564DD7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1313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0" y="5638800"/>
            <a:ext cx="9144000" cy="1219200"/>
          </a:xfrm>
          <a:prstGeom prst="rect">
            <a:avLst/>
          </a:prstGeom>
          <a:solidFill>
            <a:srgbClr val="E32527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algn="ctr" eaLnBrk="1" hangingPunct="1"/>
            <a:endParaRPr lang="nl-NL" altLang="nl-NL" sz="180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027" name="Picture 7" descr="logo_wit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25" y="6096000"/>
            <a:ext cx="13239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524000" y="6172200"/>
            <a:ext cx="2895600" cy="365125"/>
          </a:xfrm>
          <a:prstGeom prst="rect">
            <a:avLst/>
          </a:prstGeom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nl-NL" altLang="nl-NL"/>
              <a:t>NAAM / DATUM / AFDELING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200" y="6172200"/>
            <a:ext cx="838200" cy="365125"/>
          </a:xfrm>
          <a:prstGeom prst="rect">
            <a:avLst/>
          </a:prstGeom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fld id="{2D47FEA7-4BF0-4140-8F0E-AD0CEBD918B3}" type="slidenum">
              <a:rPr lang="nl-NL" altLang="nl-NL"/>
              <a:pPr/>
              <a:t>‹nr.›</a:t>
            </a:fld>
            <a:endParaRPr lang="nl-NL" altLang="nl-NL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Arial"/>
          <a:ea typeface="ヒラギノ角ゴ Pro W3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1066800" y="1371600"/>
            <a:ext cx="5953472" cy="3421063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4000" dirty="0" smtClean="0">
                <a:latin typeface="Arial" pitchFamily="34" charset="0"/>
              </a:rPr>
              <a:t>ESF Begeleiden en ondersteunen van jongeren</a:t>
            </a:r>
            <a:br>
              <a:rPr lang="nl-NL" altLang="nl-NL" sz="4000" dirty="0" smtClean="0">
                <a:latin typeface="Arial" pitchFamily="34" charset="0"/>
              </a:rPr>
            </a:br>
            <a:r>
              <a:rPr lang="nl-NL" altLang="nl-NL" sz="1800" b="0" dirty="0" smtClean="0">
                <a:latin typeface="Arial" pitchFamily="34" charset="0"/>
              </a:rPr>
              <a:t>Hester Bergmans</a:t>
            </a:r>
            <a:endParaRPr lang="nl-NL" altLang="nl-NL" sz="1800" dirty="0" smtClean="0">
              <a:latin typeface="Arial" pitchFamily="34" charset="0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066800" y="5181600"/>
            <a:ext cx="3048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nl-NL" altLang="nl-NL" sz="1200" dirty="0" smtClean="0">
                <a:solidFill>
                  <a:schemeClr val="tx2"/>
                </a:solidFill>
                <a:latin typeface="Calibri" pitchFamily="34" charset="0"/>
              </a:rPr>
              <a:t>12-04-2016</a:t>
            </a:r>
            <a:endParaRPr lang="nl-NL" altLang="nl-NL" sz="1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/>
            <a:fld id="{0729B7B2-1D49-436E-87CD-72DE8FAF3DCA}" type="slidenum">
              <a:rPr lang="en-US" altLang="nl-NL" sz="1200">
                <a:solidFill>
                  <a:schemeClr val="bg1"/>
                </a:solidFill>
              </a:rPr>
              <a:pPr eaLnBrk="1" hangingPunct="1"/>
              <a:t>2</a:t>
            </a:fld>
            <a:endParaRPr lang="en-US" altLang="nl-NL" sz="1200">
              <a:solidFill>
                <a:schemeClr val="bg1"/>
              </a:solidFill>
            </a:endParaRPr>
          </a:p>
        </p:txBody>
      </p:sp>
      <p:sp>
        <p:nvSpPr>
          <p:cNvPr id="7172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eaLnBrk="1" hangingPunct="1"/>
            <a:r>
              <a:rPr lang="nl-NL" altLang="nl-NL" dirty="0" smtClean="0">
                <a:latin typeface="Arial" pitchFamily="34" charset="0"/>
              </a:rPr>
              <a:t>Inhoud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83568" y="1268760"/>
            <a:ext cx="7850832" cy="3744416"/>
          </a:xfrm>
          <a:prstGeom prst="rect">
            <a:avLst/>
          </a:prstGeom>
        </p:spPr>
        <p:txBody>
          <a:bodyPr rIns="0"/>
          <a:lstStyle>
            <a:lvl1pPr marL="271463" indent="-271463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>
              <a:spcAft>
                <a:spcPts val="600"/>
              </a:spcAft>
              <a:buFont typeface="Arial" pitchFamily="34" charset="0"/>
              <a:buChar char="•"/>
            </a:pPr>
            <a:r>
              <a:rPr lang="nl-NL" altLang="nl-NL" sz="2600" dirty="0" smtClean="0">
                <a:cs typeface="Arial" pitchFamily="34" charset="0"/>
              </a:rPr>
              <a:t>Positionering project</a:t>
            </a:r>
            <a:endParaRPr lang="nl-NL" altLang="nl-NL" sz="2600" dirty="0">
              <a:cs typeface="Arial" pitchFamily="34" charset="0"/>
            </a:endParaRPr>
          </a:p>
          <a:p>
            <a:pPr eaLnBrk="1" hangingPunct="1">
              <a:spcAft>
                <a:spcPts val="600"/>
              </a:spcAft>
              <a:buFont typeface="Arial" pitchFamily="34" charset="0"/>
              <a:buChar char="•"/>
            </a:pPr>
            <a:r>
              <a:rPr lang="nl-NL" altLang="nl-NL" sz="2600" dirty="0" smtClean="0">
                <a:cs typeface="Arial" pitchFamily="34" charset="0"/>
              </a:rPr>
              <a:t>Doel</a:t>
            </a:r>
            <a:endParaRPr lang="nl-NL" altLang="nl-NL" sz="2000" dirty="0">
              <a:cs typeface="Arial" pitchFamily="34" charset="0"/>
            </a:endParaRPr>
          </a:p>
          <a:p>
            <a:pPr eaLnBrk="1" hangingPunct="1">
              <a:spcAft>
                <a:spcPts val="600"/>
              </a:spcAft>
              <a:buFont typeface="Arial" pitchFamily="34" charset="0"/>
              <a:buChar char="•"/>
            </a:pPr>
            <a:r>
              <a:rPr lang="nl-NL" altLang="nl-NL" sz="2600" dirty="0" smtClean="0">
                <a:cs typeface="Arial" pitchFamily="34" charset="0"/>
              </a:rPr>
              <a:t>Huidige werkwijze leerplicht/RMC</a:t>
            </a:r>
          </a:p>
          <a:p>
            <a:pPr eaLnBrk="1" hangingPunct="1">
              <a:spcAft>
                <a:spcPts val="600"/>
              </a:spcAft>
              <a:buFont typeface="Arial" pitchFamily="34" charset="0"/>
              <a:buChar char="•"/>
            </a:pPr>
            <a:r>
              <a:rPr lang="nl-NL" altLang="nl-NL" sz="2600" dirty="0" smtClean="0">
                <a:cs typeface="Arial" pitchFamily="34" charset="0"/>
              </a:rPr>
              <a:t>Probleemstelling</a:t>
            </a:r>
          </a:p>
          <a:p>
            <a:pPr eaLnBrk="1" hangingPunct="1">
              <a:spcAft>
                <a:spcPts val="600"/>
              </a:spcAft>
              <a:buFont typeface="Arial" pitchFamily="34" charset="0"/>
              <a:buChar char="•"/>
            </a:pPr>
            <a:r>
              <a:rPr lang="nl-NL" altLang="nl-NL" sz="2600" dirty="0" smtClean="0">
                <a:cs typeface="Arial" pitchFamily="34" charset="0"/>
              </a:rPr>
              <a:t>Oplossing</a:t>
            </a:r>
          </a:p>
          <a:p>
            <a:pPr eaLnBrk="1" hangingPunct="1">
              <a:spcAft>
                <a:spcPts val="600"/>
              </a:spcAft>
              <a:buFont typeface="Arial" pitchFamily="34" charset="0"/>
              <a:buChar char="•"/>
            </a:pPr>
            <a:r>
              <a:rPr lang="nl-NL" altLang="nl-NL" sz="2600" dirty="0" smtClean="0">
                <a:cs typeface="Arial" pitchFamily="34" charset="0"/>
              </a:rPr>
              <a:t>Resultaat</a:t>
            </a:r>
            <a:endParaRPr lang="nl-NL" altLang="nl-NL" sz="26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/>
            <a:fld id="{88F17E1C-F777-45AF-9758-A6D9AA4908F2}" type="slidenum">
              <a:rPr lang="en-US" altLang="nl-NL" sz="1200">
                <a:solidFill>
                  <a:schemeClr val="bg1"/>
                </a:solidFill>
              </a:rPr>
              <a:pPr eaLnBrk="1" hangingPunct="1"/>
              <a:t>3</a:t>
            </a:fld>
            <a:endParaRPr lang="en-US" altLang="nl-NL" sz="1200">
              <a:solidFill>
                <a:schemeClr val="bg1"/>
              </a:solidFill>
            </a:endParaRPr>
          </a:p>
        </p:txBody>
      </p:sp>
      <p:sp>
        <p:nvSpPr>
          <p:cNvPr id="8196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altLang="nl-NL" sz="2800" dirty="0" smtClean="0">
                <a:latin typeface="Arial" pitchFamily="34" charset="0"/>
              </a:rPr>
              <a:t>Positionering project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457200" y="1303789"/>
            <a:ext cx="8229600" cy="3505200"/>
          </a:xfrm>
          <a:prstGeom prst="rect">
            <a:avLst/>
          </a:prstGeom>
        </p:spPr>
        <p:txBody>
          <a:bodyPr rIns="0"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Gemeente Eindhoven centrumgemeente</a:t>
            </a:r>
            <a:endParaRPr lang="nl-NL" altLang="nl-NL" dirty="0">
              <a:cs typeface="Arial" pitchFamily="34" charset="0"/>
            </a:endParaRPr>
          </a:p>
        </p:txBody>
      </p:sp>
      <p:pic>
        <p:nvPicPr>
          <p:cNvPr id="7" name="Picture 5" descr="regio22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720" y="1916832"/>
            <a:ext cx="5240338" cy="3668713"/>
          </a:xfrm>
          <a:prstGeom prst="rect">
            <a:avLst/>
          </a:prstGeom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92075" y="4535488"/>
            <a:ext cx="2495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defTabSz="914400"/>
            <a:r>
              <a:rPr lang="nl-NL" altLang="nl-NL" dirty="0">
                <a:latin typeface="Arial" charset="0"/>
              </a:rPr>
              <a:t>Eindhoven/de Kempen</a:t>
            </a:r>
          </a:p>
          <a:p>
            <a:pPr defTabSz="914400"/>
            <a:r>
              <a:rPr lang="nl-NL" altLang="nl-NL" dirty="0">
                <a:latin typeface="Arial" charset="0"/>
              </a:rPr>
              <a:t>15 gemeenten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848475" y="1910511"/>
            <a:ext cx="2051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defTabSz="914400"/>
            <a:r>
              <a:rPr lang="nl-NL" altLang="nl-NL" dirty="0">
                <a:latin typeface="Arial" charset="0"/>
              </a:rPr>
              <a:t>Helmond/Peelland</a:t>
            </a:r>
          </a:p>
          <a:p>
            <a:pPr defTabSz="914400"/>
            <a:r>
              <a:rPr lang="nl-NL" altLang="nl-NL" dirty="0">
                <a:latin typeface="Arial" charset="0"/>
              </a:rPr>
              <a:t>6 gemeenten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173788" y="4437112"/>
            <a:ext cx="297021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nl-NL" altLang="nl-NL" dirty="0"/>
              <a:t>Aantallen:</a:t>
            </a:r>
          </a:p>
          <a:p>
            <a:r>
              <a:rPr lang="nl-NL" altLang="nl-NL" dirty="0"/>
              <a:t>5 t/m 17 jaar: </a:t>
            </a:r>
            <a:r>
              <a:rPr lang="nl-NL" altLang="nl-NL" dirty="0" smtClean="0"/>
              <a:t>115.000</a:t>
            </a:r>
            <a:endParaRPr lang="nl-NL" altLang="nl-NL" dirty="0"/>
          </a:p>
          <a:p>
            <a:r>
              <a:rPr lang="nl-NL" altLang="nl-NL" dirty="0"/>
              <a:t>&lt; 5 jaar: </a:t>
            </a:r>
            <a:r>
              <a:rPr lang="nl-NL" altLang="nl-NL" dirty="0" smtClean="0"/>
              <a:t>25.000</a:t>
            </a:r>
            <a:endParaRPr lang="nl-NL" altLang="nl-NL" dirty="0"/>
          </a:p>
          <a:p>
            <a:r>
              <a:rPr lang="nl-NL" altLang="nl-NL" dirty="0"/>
              <a:t>&gt; 17 jaar: </a:t>
            </a:r>
            <a:r>
              <a:rPr lang="nl-NL" altLang="nl-NL" dirty="0" smtClean="0"/>
              <a:t>75.000</a:t>
            </a:r>
            <a:endParaRPr lang="nl-NL" alt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/>
            <a:fld id="{88F17E1C-F777-45AF-9758-A6D9AA4908F2}" type="slidenum">
              <a:rPr lang="en-US" altLang="nl-NL" sz="1200">
                <a:solidFill>
                  <a:schemeClr val="bg1"/>
                </a:solidFill>
              </a:rPr>
              <a:pPr eaLnBrk="1" hangingPunct="1"/>
              <a:t>4</a:t>
            </a:fld>
            <a:endParaRPr lang="en-US" altLang="nl-NL" sz="1200">
              <a:solidFill>
                <a:schemeClr val="bg1"/>
              </a:solidFill>
            </a:endParaRPr>
          </a:p>
        </p:txBody>
      </p:sp>
      <p:sp>
        <p:nvSpPr>
          <p:cNvPr id="8196" name="Title 3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69088" cy="147640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2800" dirty="0" smtClean="0">
                <a:latin typeface="Arial" pitchFamily="34" charset="0"/>
              </a:rPr>
              <a:t>Doel project </a:t>
            </a:r>
            <a:r>
              <a:rPr lang="nl-NL" altLang="nl-NL" sz="2800" dirty="0" smtClean="0">
                <a:latin typeface="Arial" pitchFamily="34" charset="0"/>
              </a:rPr>
              <a:t/>
            </a:r>
            <a:br>
              <a:rPr lang="nl-NL" altLang="nl-NL" sz="2800" dirty="0" smtClean="0">
                <a:latin typeface="Arial" pitchFamily="34" charset="0"/>
              </a:rPr>
            </a:br>
            <a:r>
              <a:rPr lang="nl-NL" altLang="nl-NL" sz="2800" dirty="0" smtClean="0">
                <a:latin typeface="Arial" pitchFamily="34" charset="0"/>
              </a:rPr>
              <a:t>Begeleiden en ondersteunen van jongeren</a:t>
            </a:r>
            <a:endParaRPr lang="nl-NL" altLang="nl-NL" sz="2800" dirty="0" smtClean="0">
              <a:latin typeface="Arial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11560" y="1168546"/>
            <a:ext cx="7848872" cy="4209256"/>
          </a:xfrm>
          <a:prstGeom prst="rect">
            <a:avLst/>
          </a:prstGeom>
        </p:spPr>
        <p:txBody>
          <a:bodyPr rIns="0"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endParaRPr lang="nl-NL" sz="1800" dirty="0" smtClean="0"/>
          </a:p>
          <a:p>
            <a:pPr marL="38217475" lvl="1" indent="-285750">
              <a:buFont typeface="Arial" panose="020B0604020202020204" pitchFamily="34" charset="0"/>
              <a:buChar char="•"/>
            </a:pPr>
            <a:endParaRPr lang="nl-NL" sz="18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nl-NL" sz="1800" dirty="0"/>
          </a:p>
        </p:txBody>
      </p:sp>
      <p:sp>
        <p:nvSpPr>
          <p:cNvPr id="2" name="Rechthoek 1"/>
          <p:cNvSpPr/>
          <p:nvPr/>
        </p:nvSpPr>
        <p:spPr>
          <a:xfrm>
            <a:off x="421494" y="1772816"/>
            <a:ext cx="7499176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/>
              <a:t>Voortijdig schoolverlaters met een beperking </a:t>
            </a:r>
            <a:endParaRPr lang="nl-NL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Flexibele methodiek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Arbeidsmarkt - Techniek</a:t>
            </a:r>
          </a:p>
        </p:txBody>
      </p:sp>
    </p:spTree>
    <p:extLst>
      <p:ext uri="{BB962C8B-B14F-4D97-AF65-F5344CB8AC3E}">
        <p14:creationId xmlns:p14="http://schemas.microsoft.com/office/powerpoint/2010/main" val="291332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NL" sz="3100" dirty="0" smtClean="0"/>
              <a:t>Huidige werkwijze leerplicht/RMC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44C328-9FB5-48C6-A17F-6C94B564DD77}" type="slidenum">
              <a:rPr lang="nl-NL" altLang="nl-NL" smtClean="0"/>
              <a:pPr/>
              <a:t>5</a:t>
            </a:fld>
            <a:endParaRPr lang="nl-NL" altLang="nl-NL"/>
          </a:p>
        </p:txBody>
      </p:sp>
      <p:sp>
        <p:nvSpPr>
          <p:cNvPr id="3" name="Rechthoek 2"/>
          <p:cNvSpPr/>
          <p:nvPr/>
        </p:nvSpPr>
        <p:spPr>
          <a:xfrm>
            <a:off x="395536" y="1628507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Melding Voortijdig </a:t>
            </a:r>
            <a:r>
              <a:rPr lang="nl-NL" dirty="0"/>
              <a:t>schoolverlaters </a:t>
            </a:r>
            <a:r>
              <a:rPr lang="nl-NL" dirty="0" smtClean="0"/>
              <a:t>18+ uit regio bij centrumgemeente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Via DUO – school – Zorgteam - anders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err="1" smtClean="0"/>
              <a:t>Psycho-diagnostiek</a:t>
            </a:r>
            <a:r>
              <a:rPr lang="nl-NL" dirty="0" smtClean="0"/>
              <a:t>/onderwijsprofiel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/>
              <a:t>Toeleiding door leerplichtambtenaren/studieloopbaanadviseurs naar </a:t>
            </a:r>
            <a:r>
              <a:rPr lang="nl-NL" dirty="0" smtClean="0"/>
              <a:t>onderwijs</a:t>
            </a:r>
            <a:endParaRPr lang="nl-NL" dirty="0"/>
          </a:p>
          <a:p>
            <a:pPr>
              <a:lnSpc>
                <a:spcPct val="150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054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NL" sz="3100" dirty="0" smtClean="0"/>
              <a:t>Probleemstelling en ….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44C328-9FB5-48C6-A17F-6C94B564DD77}" type="slidenum">
              <a:rPr lang="nl-NL" altLang="nl-NL" smtClean="0"/>
              <a:pPr/>
              <a:t>6</a:t>
            </a:fld>
            <a:endParaRPr lang="nl-NL" altLang="nl-NL"/>
          </a:p>
        </p:txBody>
      </p:sp>
      <p:sp>
        <p:nvSpPr>
          <p:cNvPr id="5" name="Rechthoek 4"/>
          <p:cNvSpPr/>
          <p:nvPr/>
        </p:nvSpPr>
        <p:spPr>
          <a:xfrm>
            <a:off x="179512" y="1124744"/>
            <a:ext cx="87129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nl-NL" dirty="0" smtClean="0"/>
              <a:t>Leerlingen met een beperking worden thuiszitters doordat: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Onderschatting eigen mogelijkheden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Competentiegericht onderwijs vormt struikelblok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Leerlingen hebben vaak geen startkwalificatie en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Overstap naar andere opleiding biedt geen oplossing</a:t>
            </a:r>
            <a:endParaRPr lang="nl-NL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Geringe kansen op arbeidsmarkt</a:t>
            </a:r>
            <a:endParaRPr lang="nl-NL" dirty="0"/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395536" y="372722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2"/>
                </a:solidFill>
                <a:latin typeface="Arial"/>
                <a:ea typeface="ヒラギノ角ゴ Pro W3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ヒラギノ角ゴ Pro W3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ヒラギノ角ゴ Pro W3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ヒラギノ角ゴ Pro W3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ヒラギノ角ゴ Pro W3" charset="-128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ヒラギノ角ゴ Pro W3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ヒラギノ角ゴ Pro W3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ヒラギノ角ゴ Pro W3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ヒラギノ角ゴ Pro W3" charset="-128"/>
              </a:defRPr>
            </a:lvl9pPr>
          </a:lstStyle>
          <a:p>
            <a:r>
              <a:rPr lang="nl-NL" sz="3100" dirty="0" smtClean="0"/>
              <a:t>….. oplossing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1322717" y="4526175"/>
            <a:ext cx="8712968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nl-NL" dirty="0" smtClean="0"/>
              <a:t>Jongeren “omgekeerd” begeleiden in leerwerkbaan richting Techniek-breed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292" y="16711"/>
            <a:ext cx="2809409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4" y="4969096"/>
            <a:ext cx="187220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6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1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394720" cy="756320"/>
          </a:xfrm>
        </p:spPr>
        <p:txBody>
          <a:bodyPr>
            <a:normAutofit/>
          </a:bodyPr>
          <a:lstStyle/>
          <a:p>
            <a:pPr lvl="0"/>
            <a:r>
              <a:rPr lang="nl-NL" sz="3100" dirty="0" smtClean="0"/>
              <a:t>Werkwijze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44C328-9FB5-48C6-A17F-6C94B564DD77}" type="slidenum">
              <a:rPr lang="nl-NL" altLang="nl-NL" smtClean="0"/>
              <a:pPr/>
              <a:t>7</a:t>
            </a:fld>
            <a:endParaRPr lang="nl-NL" altLang="nl-NL"/>
          </a:p>
        </p:txBody>
      </p:sp>
      <p:sp>
        <p:nvSpPr>
          <p:cNvPr id="3" name="Rechthoek 2"/>
          <p:cNvSpPr/>
          <p:nvPr/>
        </p:nvSpPr>
        <p:spPr>
          <a:xfrm>
            <a:off x="323528" y="764704"/>
            <a:ext cx="8502557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Oriëntatie wensen, (on)mogelijkheden </a:t>
            </a:r>
            <a:r>
              <a:rPr lang="nl-NL" dirty="0" err="1" smtClean="0"/>
              <a:t>t.a.v</a:t>
            </a:r>
            <a:r>
              <a:rPr lang="nl-NL" dirty="0" smtClean="0"/>
              <a:t> instroom techniek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Brede focus op competenties en vaardigheden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Opstellen e-portfolio (Plan van Aanpak)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Begeleiding uitvoering Plan van Aanpak en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Ondersteuning vinden leerwerkbaan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Begeleiding en ondersteuning bij algemene en specifieke deel leerwerkbaan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Nazorg vervolg LWB naar arbeidsmarkt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33631"/>
            <a:ext cx="4346575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4574806" y="3933632"/>
            <a:ext cx="43896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Maatwerk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Methodieken gericht op inzicht in en versterken van competenties en vaardigheden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607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NL" sz="3100" dirty="0" smtClean="0"/>
              <a:t>Resultaat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44C328-9FB5-48C6-A17F-6C94B564DD77}" type="slidenum">
              <a:rPr lang="nl-NL" altLang="nl-NL" smtClean="0"/>
              <a:pPr/>
              <a:t>8</a:t>
            </a:fld>
            <a:endParaRPr lang="nl-NL" altLang="nl-NL"/>
          </a:p>
        </p:txBody>
      </p:sp>
      <p:sp>
        <p:nvSpPr>
          <p:cNvPr id="5" name="Rechthoek 4"/>
          <p:cNvSpPr/>
          <p:nvPr/>
        </p:nvSpPr>
        <p:spPr>
          <a:xfrm>
            <a:off x="182289" y="986450"/>
            <a:ext cx="871296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Methodiek waarbij aanwezige competenties in beeld gebracht – ondersteund – versterkt worden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Aanwezige competenties zijn benut en jongere heeft passend vervolg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40 </a:t>
            </a:r>
            <a:r>
              <a:rPr lang="nl-NL" dirty="0"/>
              <a:t>jongeren </a:t>
            </a:r>
            <a:r>
              <a:rPr lang="nl-NL" dirty="0" smtClean="0"/>
              <a:t>in leerwerkbaan met ondersteuning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35 </a:t>
            </a:r>
            <a:r>
              <a:rPr lang="nl-NL" dirty="0"/>
              <a:t>jongeren </a:t>
            </a:r>
            <a:r>
              <a:rPr lang="nl-NL" dirty="0" smtClean="0"/>
              <a:t>BBL-diploma</a:t>
            </a:r>
            <a:r>
              <a:rPr lang="nl-NL" dirty="0"/>
              <a:t>		</a:t>
            </a:r>
            <a:endParaRPr lang="nl-NL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567" y="3140968"/>
            <a:ext cx="4457538" cy="250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981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9">
      <a:dk1>
        <a:sysClr val="windowText" lastClr="000000"/>
      </a:dk1>
      <a:lt1>
        <a:sysClr val="window" lastClr="FFFFFF"/>
      </a:lt1>
      <a:dk2>
        <a:srgbClr val="E32527"/>
      </a:dk2>
      <a:lt2>
        <a:srgbClr val="EEECE1"/>
      </a:lt2>
      <a:accent1>
        <a:srgbClr val="504407"/>
      </a:accent1>
      <a:accent2>
        <a:srgbClr val="0E384C"/>
      </a:accent2>
      <a:accent3>
        <a:srgbClr val="0A3C35"/>
      </a:accent3>
      <a:accent4>
        <a:srgbClr val="4A2E34"/>
      </a:accent4>
      <a:accent5>
        <a:srgbClr val="4E1C00"/>
      </a:accent5>
      <a:accent6>
        <a:srgbClr val="E32527"/>
      </a:accent6>
      <a:hlink>
        <a:srgbClr val="E32527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234</Words>
  <Application>Microsoft Office PowerPoint</Application>
  <PresentationFormat>Diavoorstelling (4:3)</PresentationFormat>
  <Paragraphs>68</Paragraphs>
  <Slides>8</Slides>
  <Notes>8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 Theme</vt:lpstr>
      <vt:lpstr>ESF Begeleiden en ondersteunen van jongeren Hester Bergmans</vt:lpstr>
      <vt:lpstr>Inhoud</vt:lpstr>
      <vt:lpstr>Positionering project</vt:lpstr>
      <vt:lpstr>Doel project  Begeleiden en ondersteunen van jongeren</vt:lpstr>
      <vt:lpstr>Huidige werkwijze leerplicht/RMC</vt:lpstr>
      <vt:lpstr>Probleemstelling en ….</vt:lpstr>
      <vt:lpstr>Werkwijze</vt:lpstr>
      <vt:lpstr>Resultaat</vt:lpstr>
    </vt:vector>
  </TitlesOfParts>
  <Company>george&amp;harrison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Maarten</dc:creator>
  <cp:lastModifiedBy>Hester Bergmans</cp:lastModifiedBy>
  <cp:revision>106</cp:revision>
  <cp:lastPrinted>2016-04-04T08:44:56Z</cp:lastPrinted>
  <dcterms:created xsi:type="dcterms:W3CDTF">2014-02-21T08:26:43Z</dcterms:created>
  <dcterms:modified xsi:type="dcterms:W3CDTF">2016-04-04T17:36:32Z</dcterms:modified>
</cp:coreProperties>
</file>