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50" r:id="rId2"/>
    <p:sldMasterId id="2147483652" r:id="rId3"/>
  </p:sldMasterIdLst>
  <p:notesMasterIdLst>
    <p:notesMasterId r:id="rId16"/>
  </p:notesMasterIdLst>
  <p:handoutMasterIdLst>
    <p:handoutMasterId r:id="rId17"/>
  </p:handoutMasterIdLst>
  <p:sldIdLst>
    <p:sldId id="256" r:id="rId4"/>
    <p:sldId id="346" r:id="rId5"/>
    <p:sldId id="347" r:id="rId6"/>
    <p:sldId id="341" r:id="rId7"/>
    <p:sldId id="360" r:id="rId8"/>
    <p:sldId id="348" r:id="rId9"/>
    <p:sldId id="356" r:id="rId10"/>
    <p:sldId id="349" r:id="rId11"/>
    <p:sldId id="350" r:id="rId12"/>
    <p:sldId id="351" r:id="rId13"/>
    <p:sldId id="352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4">
          <p15:clr>
            <a:srgbClr val="A4A3A4"/>
          </p15:clr>
        </p15:guide>
        <p15:guide id="2" orient="horz" pos="3702">
          <p15:clr>
            <a:srgbClr val="A4A3A4"/>
          </p15:clr>
        </p15:guide>
        <p15:guide id="3" orient="horz" pos="4020">
          <p15:clr>
            <a:srgbClr val="A4A3A4"/>
          </p15:clr>
        </p15:guide>
        <p15:guide id="4" orient="horz" pos="2296">
          <p15:clr>
            <a:srgbClr val="A4A3A4"/>
          </p15:clr>
        </p15:guide>
        <p15:guide id="5" orient="horz" pos="1616">
          <p15:clr>
            <a:srgbClr val="A4A3A4"/>
          </p15:clr>
        </p15:guide>
        <p15:guide id="6" orient="horz" pos="2024">
          <p15:clr>
            <a:srgbClr val="A4A3A4"/>
          </p15:clr>
        </p15:guide>
        <p15:guide id="7" orient="horz" pos="482">
          <p15:clr>
            <a:srgbClr val="A4A3A4"/>
          </p15:clr>
        </p15:guide>
        <p15:guide id="8" pos="49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abassi, Abdel" initials="E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A88"/>
    <a:srgbClr val="C9BD41"/>
    <a:srgbClr val="BEB42A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4" autoAdjust="0"/>
    <p:restoredTop sz="94699" autoAdjust="0"/>
  </p:normalViewPr>
  <p:slideViewPr>
    <p:cSldViewPr>
      <p:cViewPr>
        <p:scale>
          <a:sx n="77" d="100"/>
          <a:sy n="77" d="100"/>
        </p:scale>
        <p:origin x="-2604" y="-852"/>
      </p:cViewPr>
      <p:guideLst>
        <p:guide orient="horz" pos="3884"/>
        <p:guide orient="horz" pos="3702"/>
        <p:guide orient="horz" pos="4020"/>
        <p:guide orient="horz" pos="2296"/>
        <p:guide orient="horz" pos="1616"/>
        <p:guide orient="horz" pos="2024"/>
        <p:guide orient="horz" pos="482"/>
        <p:guide pos="492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9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C0558-529D-4EA5-93F1-13E85B85FE13}" type="datetimeFigureOut">
              <a:rPr lang="nl-NL" smtClean="0"/>
              <a:t>3-5-2016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3D159-8435-4ECC-9BB2-8C4CC0DAAB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30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FA2C78-925F-4389-B210-9217C205893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82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ChangeArrowheads="1"/>
          </p:cNvSpPr>
          <p:nvPr userDrawn="1"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rgbClr val="BEB4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565400"/>
            <a:ext cx="7488238" cy="1079500"/>
          </a:xfrm>
        </p:spPr>
        <p:txBody>
          <a:bodyPr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pic>
        <p:nvPicPr>
          <p:cNvPr id="3079" name="Picture 7" descr="Logo groo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9725" cy="1108075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 userDrawn="1"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kstvak 8"/>
          <p:cNvSpPr txBox="1"/>
          <p:nvPr userDrawn="1"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4630A99-D497-42E6-8792-0AE11D6A75DE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971550" y="5876925"/>
            <a:ext cx="6724650" cy="184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Algemene Rekenkamer </a:t>
            </a:r>
            <a:r>
              <a:rPr lang="nl-NL" sz="1100" kern="1200" baseline="0" dirty="0" smtClean="0">
                <a:solidFill>
                  <a:srgbClr val="C9BD41"/>
                </a:solidFill>
                <a:latin typeface="Verdana" pitchFamily="34" charset="0"/>
                <a:ea typeface="+mn-ea"/>
                <a:cs typeface="+mn-cs"/>
              </a:rPr>
              <a:t>|</a:t>
            </a:r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Postbus 20015 </a:t>
            </a:r>
            <a:r>
              <a:rPr lang="nl-NL" sz="1100" kern="1200" baseline="0" dirty="0" smtClean="0">
                <a:solidFill>
                  <a:srgbClr val="C9BD41"/>
                </a:solidFill>
                <a:latin typeface="Verdana" pitchFamily="34" charset="0"/>
                <a:ea typeface="+mn-ea"/>
                <a:cs typeface="+mn-cs"/>
              </a:rPr>
              <a:t>|</a:t>
            </a:r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2500 EA Den Haag</a:t>
            </a:r>
            <a:endParaRPr lang="en-GB" sz="11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3781425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05375" y="2133600"/>
            <a:ext cx="3781425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5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6480770" cy="86518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648077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5" name="Rechthoek 4"/>
          <p:cNvSpPr/>
          <p:nvPr userDrawn="1"/>
        </p:nvSpPr>
        <p:spPr>
          <a:xfrm>
            <a:off x="7812360" y="1412776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hoek 5"/>
          <p:cNvSpPr/>
          <p:nvPr userDrawn="1"/>
        </p:nvSpPr>
        <p:spPr>
          <a:xfrm>
            <a:off x="7812360" y="2204864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hoek 6"/>
          <p:cNvSpPr/>
          <p:nvPr userDrawn="1"/>
        </p:nvSpPr>
        <p:spPr>
          <a:xfrm>
            <a:off x="7812360" y="2996952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hoek 7"/>
          <p:cNvSpPr/>
          <p:nvPr userDrawn="1"/>
        </p:nvSpPr>
        <p:spPr>
          <a:xfrm>
            <a:off x="7812360" y="3789040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hoek 8"/>
          <p:cNvSpPr/>
          <p:nvPr userDrawn="1"/>
        </p:nvSpPr>
        <p:spPr>
          <a:xfrm>
            <a:off x="7812360" y="4581128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ChangeArrowheads="1"/>
          </p:cNvSpPr>
          <p:nvPr userDrawn="1"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48" name="Rectangle 8"/>
          <p:cNvSpPr>
            <a:spLocks noChangeArrowheads="1"/>
          </p:cNvSpPr>
          <p:nvPr userDrawn="1"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BEB4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BEB42A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133600"/>
            <a:ext cx="7486650" cy="1079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Klik om het opmaakprofiel te bewerken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213100"/>
            <a:ext cx="6800850" cy="93662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CCFF"/>
                </a:solidFill>
              </a:defRPr>
            </a:lvl1pPr>
          </a:lstStyle>
          <a:p>
            <a:r>
              <a:rPr lang="en-US"/>
              <a:t>Klik om het opmaakprofiel van de modelondertitel te bewerken</a:t>
            </a:r>
          </a:p>
        </p:txBody>
      </p:sp>
      <p:pic>
        <p:nvPicPr>
          <p:cNvPr id="10249" name="Picture 9" descr="Logo groo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9725" cy="1108075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 userDrawn="1"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4630A99-D497-42E6-8792-0AE11D6A75DE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971550" y="5876925"/>
            <a:ext cx="6724650" cy="184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Algemene Rekenkamer </a:t>
            </a:r>
            <a:r>
              <a:rPr lang="nl-NL" sz="1100" kern="1200" baseline="0" dirty="0" smtClean="0">
                <a:solidFill>
                  <a:srgbClr val="C9BD41"/>
                </a:solidFill>
                <a:latin typeface="Verdana" pitchFamily="34" charset="0"/>
                <a:ea typeface="+mn-ea"/>
                <a:cs typeface="+mn-cs"/>
              </a:rPr>
              <a:t>|</a:t>
            </a:r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Postbus 20015 </a:t>
            </a:r>
            <a:r>
              <a:rPr lang="nl-NL" sz="1100" kern="1200" baseline="0" dirty="0" smtClean="0">
                <a:solidFill>
                  <a:srgbClr val="C9BD41"/>
                </a:solidFill>
                <a:latin typeface="Verdana" pitchFamily="34" charset="0"/>
                <a:ea typeface="+mn-ea"/>
                <a:cs typeface="+mn-cs"/>
              </a:rPr>
              <a:t>|</a:t>
            </a:r>
            <a:r>
              <a:rPr lang="nl-NL" sz="1100" kern="1200" baseline="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2500 EA Den Haag</a:t>
            </a:r>
            <a:endParaRPr lang="en-GB" sz="11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550" y="2133600"/>
            <a:ext cx="7715250" cy="3743325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4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3781425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05375" y="2133600"/>
            <a:ext cx="3781425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3456434" cy="865187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1" y="2133600"/>
            <a:ext cx="3456433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5" name="Rechthoek 4"/>
          <p:cNvSpPr/>
          <p:nvPr userDrawn="1"/>
        </p:nvSpPr>
        <p:spPr>
          <a:xfrm>
            <a:off x="4572000" y="6626"/>
            <a:ext cx="4572000" cy="61653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36004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6480770" cy="86518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6480770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Rechthoek 4"/>
          <p:cNvSpPr/>
          <p:nvPr userDrawn="1"/>
        </p:nvSpPr>
        <p:spPr>
          <a:xfrm>
            <a:off x="7812360" y="1412776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hoek 5"/>
          <p:cNvSpPr/>
          <p:nvPr userDrawn="1"/>
        </p:nvSpPr>
        <p:spPr>
          <a:xfrm>
            <a:off x="7812360" y="2204864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hoek 6"/>
          <p:cNvSpPr/>
          <p:nvPr userDrawn="1"/>
        </p:nvSpPr>
        <p:spPr>
          <a:xfrm>
            <a:off x="7812360" y="2996952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hoek 7"/>
          <p:cNvSpPr/>
          <p:nvPr userDrawn="1"/>
        </p:nvSpPr>
        <p:spPr>
          <a:xfrm>
            <a:off x="7812360" y="3789040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hoek 8"/>
          <p:cNvSpPr/>
          <p:nvPr userDrawn="1"/>
        </p:nvSpPr>
        <p:spPr>
          <a:xfrm>
            <a:off x="7812360" y="4581128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3308350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32300" y="2133600"/>
            <a:ext cx="3308350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3384426" cy="5048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3384426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Rechthoek 4"/>
          <p:cNvSpPr/>
          <p:nvPr userDrawn="1"/>
        </p:nvSpPr>
        <p:spPr>
          <a:xfrm>
            <a:off x="4572000" y="6626"/>
            <a:ext cx="4572000" cy="61653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36004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6480770" cy="5048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71550" y="2133600"/>
            <a:ext cx="6480770" cy="3743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7812360" y="1412776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hoek 10"/>
          <p:cNvSpPr/>
          <p:nvPr userDrawn="1"/>
        </p:nvSpPr>
        <p:spPr>
          <a:xfrm>
            <a:off x="7812360" y="2204864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hoek 11"/>
          <p:cNvSpPr/>
          <p:nvPr userDrawn="1"/>
        </p:nvSpPr>
        <p:spPr>
          <a:xfrm>
            <a:off x="7812360" y="2996952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hoek 12"/>
          <p:cNvSpPr/>
          <p:nvPr userDrawn="1"/>
        </p:nvSpPr>
        <p:spPr>
          <a:xfrm>
            <a:off x="7812360" y="3789040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hoek 13"/>
          <p:cNvSpPr/>
          <p:nvPr userDrawn="1"/>
        </p:nvSpPr>
        <p:spPr>
          <a:xfrm>
            <a:off x="7812360" y="4581128"/>
            <a:ext cx="1008112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coverfoto powerpoint"/>
          <p:cNvPicPr>
            <a:picLocks noChangeAspect="1" noChangeArrowheads="1"/>
          </p:cNvPicPr>
          <p:nvPr userDrawn="1"/>
        </p:nvPicPr>
        <p:blipFill>
          <a:blip r:embed="rId2" cstate="print"/>
          <a:srcRect t="32730" r="9604" b="5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29" name="Rectangle 9"/>
          <p:cNvSpPr>
            <a:spLocks noChangeArrowheads="1"/>
          </p:cNvSpPr>
          <p:nvPr userDrawn="1"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133600"/>
            <a:ext cx="7486650" cy="1079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Klik om het opmaakprofiel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213100"/>
            <a:ext cx="6800850" cy="17526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CCFF"/>
                </a:solidFill>
              </a:defRPr>
            </a:lvl1pPr>
          </a:lstStyle>
          <a:p>
            <a:r>
              <a:rPr lang="en-US"/>
              <a:t>Klik om het opmaakprofiel van de modelondertitel te bewerken</a:t>
            </a:r>
          </a:p>
        </p:txBody>
      </p:sp>
      <p:pic>
        <p:nvPicPr>
          <p:cNvPr id="5127" name="Picture 7" descr="Logo groot wi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30838" cy="1119188"/>
          </a:xfrm>
          <a:prstGeom prst="rect">
            <a:avLst/>
          </a:prstGeom>
          <a:noFill/>
        </p:spPr>
      </p:pic>
      <p:sp>
        <p:nvSpPr>
          <p:cNvPr id="11" name="Tekstvak 10"/>
          <p:cNvSpPr txBox="1"/>
          <p:nvPr userDrawn="1"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4630A99-D497-42E6-8792-0AE11D6A75DE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" name="Tekstvak 8"/>
          <p:cNvSpPr txBox="1"/>
          <p:nvPr userDrawn="1"/>
        </p:nvSpPr>
        <p:spPr>
          <a:xfrm>
            <a:off x="971550" y="5876925"/>
            <a:ext cx="6724650" cy="184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NL" sz="1100" kern="1200" baseline="0" dirty="0" smtClean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rPr>
              <a:t>Algemene Rekenkamer | Postbus 20015 | 2500 EA Den Haag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rgbClr val="BEB4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268413"/>
            <a:ext cx="7715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2133600"/>
            <a:ext cx="67691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opmaakprofielen</a:t>
            </a:r>
            <a:r>
              <a:rPr lang="en-US" dirty="0" smtClean="0"/>
              <a:t> van de </a:t>
            </a:r>
            <a:r>
              <a:rPr lang="en-US" dirty="0" err="1" smtClean="0"/>
              <a:t>modeltekst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031" name="Picture 7" descr="Logo klei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4195763" cy="835025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4630A99-D497-42E6-8792-0AE11D6A75DE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6" r:id="rId3"/>
    <p:sldLayoutId id="2147483685" r:id="rId4"/>
    <p:sldLayoutId id="2147483680" r:id="rId5"/>
    <p:sldLayoutId id="2147483658" r:id="rId6"/>
    <p:sldLayoutId id="2147483659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rgbClr val="BEB4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103" name="Picture 7" descr="Logo kle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195763" cy="835025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268413"/>
            <a:ext cx="8280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2133600"/>
            <a:ext cx="77152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opmaakprofielen</a:t>
            </a:r>
            <a:r>
              <a:rPr lang="en-US" dirty="0" smtClean="0"/>
              <a:t> van de </a:t>
            </a:r>
            <a:r>
              <a:rPr lang="en-US" dirty="0" err="1" smtClean="0"/>
              <a:t>modeltekst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9" name="Tekstvak 8"/>
          <p:cNvSpPr txBox="1"/>
          <p:nvPr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BB96A70-1AFE-4F40-9C2A-88C001C4AB34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6" r:id="rId3"/>
    <p:sldLayoutId id="214748368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971550" y="6165850"/>
            <a:ext cx="8172450" cy="69215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7812088" y="5526088"/>
            <a:ext cx="1331912" cy="1331912"/>
          </a:xfrm>
          <a:prstGeom prst="rect">
            <a:avLst/>
          </a:prstGeom>
          <a:solidFill>
            <a:srgbClr val="BEB4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223" name="Picture 7" descr="Logo klei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4195763" cy="835025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268413"/>
            <a:ext cx="77041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te bewerken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2133600"/>
            <a:ext cx="771525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812360" y="6381328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AFEA2350-0122-4750-80E6-935B90DA84A1}" type="slidenum">
              <a:rPr lang="en-GB" sz="1200" b="1" smtClean="0">
                <a:solidFill>
                  <a:schemeClr val="bg1"/>
                </a:solidFill>
              </a:rPr>
              <a:pPr algn="ctr"/>
              <a:t>‹nr.›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971550" y="5876925"/>
            <a:ext cx="6800850" cy="2889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4" r:id="rId2"/>
    <p:sldLayoutId id="2147483676" r:id="rId3"/>
    <p:sldLayoutId id="2147483683" r:id="rId4"/>
    <p:sldLayoutId id="2147483682" r:id="rId5"/>
    <p:sldLayoutId id="2147483678" r:id="rId6"/>
    <p:sldLayoutId id="2147483679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2D3A88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D3A8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nl/url?sa=i&amp;rct=j&amp;q=&amp;esrc=s&amp;source=images&amp;cd=&amp;cad=rja&amp;uact=8&amp;ved=0ahUKEwiB7Kvuu73MAhUmM8AKHdycCuAQjRwIBw&amp;url=http://samengripopdeknip.nl/?page_id%3D39&amp;psig=AFQjCNEcq0DbRWmRI58VUgi_tbqYoTxD3A&amp;ust=146234980813632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nl/url?sa=i&amp;rct=j&amp;q=&amp;esrc=s&amp;source=images&amp;cd=&amp;cad=rja&amp;uact=8&amp;ved=0ahUKEwiDlM6nvb3MAhWiJcAKHQPqD2sQjRwIBw&amp;url=http://www.leenemanadvies.nl/NL/Administratie.html&amp;psig=AFQjCNEe9ren4WCTJ8HuYqPqUiAanHRuIQ&amp;ust=146235017573140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ich-nChZ3MAhUFVRQKHegNDnsQjRwIBw&amp;url=http://www.justitia.nl/juridische-opleidingen.html&amp;bvm=bv.119745492,d.d24&amp;psig=AFQjCNEdKCpnxfYFQO1j07SS-zdjyy2l_A&amp;ust=146123569862293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C:\Users\Arjan%20Suijker\Desktop\SA%20BD\Rapport%20Nationale%20verklaring%202015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SOLID event – 12 </a:t>
            </a:r>
            <a:r>
              <a:rPr lang="en-US" dirty="0" err="1" smtClean="0"/>
              <a:t>mei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2843808" y="3429000"/>
            <a:ext cx="2664296" cy="936625"/>
          </a:xfrm>
        </p:spPr>
        <p:txBody>
          <a:bodyPr/>
          <a:lstStyle/>
          <a:p>
            <a:r>
              <a:rPr lang="nl-NL" sz="2400" dirty="0" smtClean="0">
                <a:solidFill>
                  <a:srgbClr val="2D3A88"/>
                </a:solidFill>
              </a:rPr>
              <a:t>Koos Postma</a:t>
            </a:r>
          </a:p>
          <a:p>
            <a:r>
              <a:rPr lang="nl-NL" sz="2400" dirty="0" smtClean="0">
                <a:solidFill>
                  <a:srgbClr val="2D3A88"/>
                </a:solidFill>
              </a:rPr>
              <a:t>Arjan Suijker</a:t>
            </a:r>
            <a:endParaRPr lang="nl-NL" sz="2400" dirty="0">
              <a:solidFill>
                <a:srgbClr val="2D3A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3284984"/>
            <a:ext cx="7776864" cy="2852263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sz="3200" i="1" dirty="0" smtClean="0"/>
              <a:t>Ik heb sterke behoefte aan verdere </a:t>
            </a:r>
            <a:r>
              <a:rPr lang="nl-NL" sz="3200" i="1" u="sng" dirty="0" smtClean="0"/>
              <a:t>vereenvoudiging van regelgeving</a:t>
            </a:r>
            <a:endParaRPr lang="nl-NL" sz="3200" i="1" u="sng" dirty="0"/>
          </a:p>
        </p:txBody>
      </p:sp>
      <p:pic>
        <p:nvPicPr>
          <p:cNvPr id="1026" name="Picture 2" descr="http://samengripopdeknip.nl/wp-content/uploads/2015/11/sociale-voorziening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910881" cy="303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17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276872"/>
            <a:ext cx="7200800" cy="2852263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sz="3200" i="1" dirty="0" smtClean="0"/>
              <a:t>Minder aandacht voor het ‘controleren van bonnetjes’ en meer aandacht voor bereikte effecten, maakt verantwoording voor mij eenvoudiger</a:t>
            </a:r>
            <a:endParaRPr lang="nl-NL" sz="3200" i="1" dirty="0"/>
          </a:p>
        </p:txBody>
      </p:sp>
      <p:pic>
        <p:nvPicPr>
          <p:cNvPr id="2050" name="Picture 2" descr="http://www.leenemanadvies.nl/img/advies_administrati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1987392" cy="227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1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800"/>
              <a:t>www.rekenkamer.nl</a:t>
            </a:r>
            <a:br>
              <a:rPr lang="nl-NL" sz="1800"/>
            </a:br>
            <a:r>
              <a:rPr lang="nl-NL" sz="1800"/>
              <a:t/>
            </a:r>
            <a:br>
              <a:rPr lang="nl-NL" sz="1800"/>
            </a:br>
            <a:r>
              <a:rPr lang="nl-NL" sz="1800"/>
              <a:t>@rekenkamer</a:t>
            </a:r>
            <a:br>
              <a:rPr lang="nl-NL" sz="1800"/>
            </a:br>
            <a:r>
              <a:rPr lang="nl-NL" sz="1800"/>
              <a:t/>
            </a:r>
            <a:br>
              <a:rPr lang="nl-NL" sz="1800"/>
            </a:br>
            <a:r>
              <a:rPr lang="nl-NL" sz="1800"/>
              <a:t/>
            </a:r>
            <a:br>
              <a:rPr lang="nl-NL" sz="1800"/>
            </a:br>
            <a:r>
              <a:rPr lang="nl-NL" sz="1800"/>
              <a:t>www.linkedin.com/company/</a:t>
            </a:r>
            <a:br>
              <a:rPr lang="nl-NL" sz="1800"/>
            </a:br>
            <a:r>
              <a:rPr lang="nl-NL" sz="1800"/>
              <a:t>algemene-rekenkamer</a:t>
            </a:r>
            <a:endParaRPr lang="en-US" sz="1800"/>
          </a:p>
        </p:txBody>
      </p:sp>
      <p:pic>
        <p:nvPicPr>
          <p:cNvPr id="27655" name="Picture 7" descr="twitter_logo_withbird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025775"/>
            <a:ext cx="2014537" cy="374650"/>
          </a:xfrm>
          <a:prstGeom prst="rect">
            <a:avLst/>
          </a:prstGeom>
          <a:noFill/>
        </p:spPr>
      </p:pic>
      <p:pic>
        <p:nvPicPr>
          <p:cNvPr id="27656" name="Picture 8" descr="LI_brand_RGB_0130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0963" y="3789363"/>
            <a:ext cx="2374900" cy="87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Rekenkamer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996952"/>
            <a:ext cx="6769100" cy="2852263"/>
          </a:xfrm>
        </p:spPr>
        <p:txBody>
          <a:bodyPr/>
          <a:lstStyle/>
          <a:p>
            <a:r>
              <a:rPr lang="nl-NL" dirty="0" smtClean="0"/>
              <a:t>Hoog College van Staat</a:t>
            </a:r>
          </a:p>
          <a:p>
            <a:endParaRPr lang="nl-NL" dirty="0"/>
          </a:p>
          <a:p>
            <a:r>
              <a:rPr lang="nl-NL" dirty="0"/>
              <a:t>Taak: </a:t>
            </a:r>
            <a:r>
              <a:rPr lang="nl-NL" dirty="0" smtClean="0"/>
              <a:t>“</a:t>
            </a:r>
            <a:r>
              <a:rPr lang="nl-NL" i="1" dirty="0" smtClean="0"/>
              <a:t>De </a:t>
            </a:r>
            <a:r>
              <a:rPr lang="nl-NL" i="1" dirty="0"/>
              <a:t>Algemene Rekenkamer controleert of de inkomsten en uitgaven van het Rijk kloppen en of het Rijk beleid uitvoert zoals het bedoeld is</a:t>
            </a:r>
            <a:r>
              <a:rPr lang="nl-NL" i="1" dirty="0" smtClean="0"/>
              <a:t>.</a:t>
            </a:r>
            <a:r>
              <a:rPr lang="nl-NL" dirty="0" smtClean="0"/>
              <a:t>”</a:t>
            </a:r>
          </a:p>
          <a:p>
            <a:endParaRPr lang="nl-NL" dirty="0"/>
          </a:p>
          <a:p>
            <a:r>
              <a:rPr lang="nl-NL" dirty="0"/>
              <a:t>Tweede Kamer en regering</a:t>
            </a:r>
            <a:br>
              <a:rPr lang="nl-NL" dirty="0"/>
            </a:b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509" y="764704"/>
            <a:ext cx="35433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0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www.justitia.nl/images/wetboe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124">
            <a:off x="5560562" y="386910"/>
            <a:ext cx="3151237" cy="210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Comptabiliteitswet (2016)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17678"/>
            <a:ext cx="8316416" cy="24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54" y="2493878"/>
            <a:ext cx="8652195" cy="2249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8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 bij de Nationale </a:t>
            </a:r>
            <a:r>
              <a:rPr lang="nl-NL" dirty="0" smtClean="0"/>
              <a:t>verklaring</a:t>
            </a:r>
            <a:endParaRPr lang="nl-NL" dirty="0"/>
          </a:p>
        </p:txBody>
      </p:sp>
      <p:pic>
        <p:nvPicPr>
          <p:cNvPr id="1026" name="Picture 2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287" y="1628800"/>
            <a:ext cx="3726857" cy="5074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41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C:\Users\postma\AppData\Local\Microsoft\Windows\Temporary Internet Files\Content.Outlook\CRPNAIJF\NV_fondsen_EVL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004037"/>
            <a:ext cx="3834199" cy="254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Afbeelding 11" descr="C:\Users\postma\AppData\Local\Microsoft\Windows\Temporary Internet Files\Content.Outlook\CRPNAIJF\NV_fondsen_ET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460" y="1004037"/>
            <a:ext cx="4422053" cy="254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Afbeelding 12" descr="C:\Users\postma\AppData\Local\Microsoft\Windows\Temporary Internet Files\Content.Outlook\CRPNAIJF\NV_fondsen_EBF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49708"/>
            <a:ext cx="3834199" cy="2405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Afbeelding 13" descr="C:\Users\postma\AppData\Local\Microsoft\Windows\Temporary Internet Files\Content.Outlook\CRPNAIJF\NV_fondsen_EIF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460" y="3549707"/>
            <a:ext cx="4732295" cy="2405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Afbeelding 14" descr="C:\Users\postma\AppData\Local\Microsoft\Windows\Temporary Internet Files\Content.Outlook\CRPNAIJF\NV_fondsen_EVL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66" y="836712"/>
            <a:ext cx="8922289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032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 onderzoek Nationale verklaring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276872"/>
            <a:ext cx="6769100" cy="3096344"/>
          </a:xfrm>
        </p:spPr>
        <p:txBody>
          <a:bodyPr/>
          <a:lstStyle/>
          <a:p>
            <a:r>
              <a:rPr lang="nl-NL" dirty="0" smtClean="0"/>
              <a:t>Steunen op werkzaamheden:</a:t>
            </a:r>
          </a:p>
          <a:p>
            <a:pPr lvl="1"/>
            <a:r>
              <a:rPr lang="nl-NL" dirty="0" smtClean="0"/>
              <a:t>Verantwoordelijke Autoriteit</a:t>
            </a:r>
          </a:p>
          <a:p>
            <a:pPr lvl="1"/>
            <a:r>
              <a:rPr lang="nl-NL" dirty="0" smtClean="0"/>
              <a:t>Gedelegeerde Instantie (Agentschap SZW)</a:t>
            </a:r>
          </a:p>
          <a:p>
            <a:pPr lvl="1"/>
            <a:r>
              <a:rPr lang="nl-NL" dirty="0" smtClean="0"/>
              <a:t>Certificeringsautoriteit (RVO)</a:t>
            </a:r>
          </a:p>
          <a:p>
            <a:pPr lvl="1"/>
            <a:r>
              <a:rPr lang="nl-NL" dirty="0" smtClean="0"/>
              <a:t>Auditautoriteit (ADR)</a:t>
            </a:r>
          </a:p>
          <a:p>
            <a:pPr lvl="1"/>
            <a:endParaRPr lang="nl-NL" dirty="0"/>
          </a:p>
          <a:p>
            <a:r>
              <a:rPr lang="nl-NL" dirty="0" smtClean="0"/>
              <a:t>Eigen werkzaamheden</a:t>
            </a:r>
          </a:p>
          <a:p>
            <a:endParaRPr lang="nl-NL" dirty="0"/>
          </a:p>
          <a:p>
            <a:r>
              <a:rPr lang="nl-NL" dirty="0" smtClean="0"/>
              <a:t>Bevindingen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8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Rapporteren conclusies </a:t>
            </a:r>
            <a:r>
              <a:rPr lang="nl-NL" dirty="0" smtClean="0"/>
              <a:t>over beheer fondsen</a:t>
            </a:r>
            <a:endParaRPr lang="nl-NL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35524"/>
            <a:ext cx="3672408" cy="434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9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programmaperiode (2014-2020)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276872"/>
            <a:ext cx="6769100" cy="2852263"/>
          </a:xfrm>
        </p:spPr>
        <p:txBody>
          <a:bodyPr/>
          <a:lstStyle/>
          <a:p>
            <a:r>
              <a:rPr lang="nl-NL" dirty="0" smtClean="0"/>
              <a:t>Aandacht </a:t>
            </a:r>
            <a:r>
              <a:rPr lang="nl-NL" dirty="0" smtClean="0"/>
              <a:t>voor bereikte effecten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Vereenvoudiging van regelgeving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73628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0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708920"/>
            <a:ext cx="7200800" cy="2852263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sz="3200" i="1" dirty="0" smtClean="0"/>
              <a:t>Ik zie goede mogelijkheden om </a:t>
            </a:r>
            <a:r>
              <a:rPr lang="nl-NL" sz="3200" i="1" u="sng" dirty="0" smtClean="0"/>
              <a:t>effecten van de </a:t>
            </a:r>
            <a:r>
              <a:rPr lang="nl-NL" sz="3200" i="1" u="sng" dirty="0" smtClean="0"/>
              <a:t>EU-subsidies </a:t>
            </a:r>
            <a:r>
              <a:rPr lang="nl-NL" sz="3200" i="1" dirty="0" smtClean="0"/>
              <a:t>bij de </a:t>
            </a:r>
            <a:r>
              <a:rPr lang="nl-NL" sz="3200" i="1" dirty="0" smtClean="0"/>
              <a:t>SOLID-doelgroep </a:t>
            </a:r>
            <a:r>
              <a:rPr lang="nl-NL" sz="3200" i="1" dirty="0" smtClean="0"/>
              <a:t>aan te geven</a:t>
            </a:r>
            <a:endParaRPr lang="nl-NL" sz="3200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nl-NL" sz="32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66" y="1124744"/>
            <a:ext cx="4536504" cy="146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88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023 WTK Sjabloon V1 3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Aangepast 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angepast ontwer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angepast 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ngepast 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ngepast 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angepast ontwerp">
  <a:themeElements>
    <a:clrScheme name="1_Aangepast 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Aangepast ontwerp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angepast 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ngepast 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ngepast 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ngepast 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ngepast 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ngepast 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ngepast 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AR023 WTK Sjabloon V1 3</Template>
  <TotalTime>1846</TotalTime>
  <Words>158</Words>
  <Application>Microsoft Office PowerPoint</Application>
  <PresentationFormat>Diavoorstelling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AR023 WTK Sjabloon V1 3</vt:lpstr>
      <vt:lpstr>Aangepast ontwerp</vt:lpstr>
      <vt:lpstr>1_Aangepast ontwerp</vt:lpstr>
      <vt:lpstr>SOLID event – 12 mei 2016</vt:lpstr>
      <vt:lpstr>Algemene Rekenkamer</vt:lpstr>
      <vt:lpstr>Comptabiliteitswet (2016)</vt:lpstr>
      <vt:lpstr>Rapport bij de Nationale verklaring</vt:lpstr>
      <vt:lpstr>PowerPoint-presentatie</vt:lpstr>
      <vt:lpstr>Werkwijze onderzoek Nationale verklaring</vt:lpstr>
      <vt:lpstr>Rapporteren conclusies over beheer fondsen</vt:lpstr>
      <vt:lpstr>Nieuwe programmaperiode (2014-2020)</vt:lpstr>
      <vt:lpstr>Discussie (1)</vt:lpstr>
      <vt:lpstr>Discussie (2)</vt:lpstr>
      <vt:lpstr>Discussie (3)</vt:lpstr>
      <vt:lpstr>www.rekenkamer.nl  @rekenkamer   www.linkedin.com/company/ algemene-rekenkamer</vt:lpstr>
    </vt:vector>
  </TitlesOfParts>
  <Company>Algemene Rekenkamer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Buzing, Marco</dc:creator>
  <cp:lastModifiedBy>Postma, Koos</cp:lastModifiedBy>
  <cp:revision>130</cp:revision>
  <dcterms:created xsi:type="dcterms:W3CDTF">2012-03-21T13:51:07Z</dcterms:created>
  <dcterms:modified xsi:type="dcterms:W3CDTF">2016-05-03T09:09:56Z</dcterms:modified>
</cp:coreProperties>
</file>