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1"/>
  </p:notesMasterIdLst>
  <p:handoutMasterIdLst>
    <p:handoutMasterId r:id="rId22"/>
  </p:handoutMasterIdLst>
  <p:sldIdLst>
    <p:sldId id="256" r:id="rId2"/>
    <p:sldId id="257" r:id="rId3"/>
    <p:sldId id="259" r:id="rId4"/>
    <p:sldId id="258" r:id="rId5"/>
    <p:sldId id="279" r:id="rId6"/>
    <p:sldId id="272" r:id="rId7"/>
    <p:sldId id="263" r:id="rId8"/>
    <p:sldId id="264" r:id="rId9"/>
    <p:sldId id="278" r:id="rId10"/>
    <p:sldId id="265" r:id="rId11"/>
    <p:sldId id="275" r:id="rId12"/>
    <p:sldId id="266" r:id="rId13"/>
    <p:sldId id="277" r:id="rId14"/>
    <p:sldId id="267" r:id="rId15"/>
    <p:sldId id="276" r:id="rId16"/>
    <p:sldId id="268" r:id="rId17"/>
    <p:sldId id="269" r:id="rId18"/>
    <p:sldId id="270" r:id="rId19"/>
    <p:sldId id="280" r:id="rId20"/>
  </p:sldIdLst>
  <p:sldSz cx="9144000" cy="6858000" type="screen4x3"/>
  <p:notesSz cx="6805613" cy="9944100"/>
  <p:custDataLst>
    <p:tags r:id="rId23"/>
  </p:custDataLst>
  <p:defaultTextStyle>
    <a:defPPr>
      <a:defRPr lang="nl-NL"/>
    </a:defPPr>
    <a:lvl1pPr algn="l" rtl="0" fontAlgn="base">
      <a:spcBef>
        <a:spcPct val="0"/>
      </a:spcBef>
      <a:spcAft>
        <a:spcPct val="0"/>
      </a:spcAft>
      <a:defRPr sz="2400" kern="1200">
        <a:solidFill>
          <a:schemeClr val="tx1"/>
        </a:solidFill>
        <a:latin typeface="Verdana" pitchFamily="34" charset="0"/>
        <a:ea typeface="+mn-ea"/>
        <a:cs typeface="+mn-cs"/>
      </a:defRPr>
    </a:lvl1pPr>
    <a:lvl2pPr marL="457200" algn="l" rtl="0" fontAlgn="base">
      <a:spcBef>
        <a:spcPct val="0"/>
      </a:spcBef>
      <a:spcAft>
        <a:spcPct val="0"/>
      </a:spcAft>
      <a:defRPr sz="2400" kern="1200">
        <a:solidFill>
          <a:schemeClr val="tx1"/>
        </a:solidFill>
        <a:latin typeface="Verdana" pitchFamily="34" charset="0"/>
        <a:ea typeface="+mn-ea"/>
        <a:cs typeface="+mn-cs"/>
      </a:defRPr>
    </a:lvl2pPr>
    <a:lvl3pPr marL="914400" algn="l" rtl="0" fontAlgn="base">
      <a:spcBef>
        <a:spcPct val="0"/>
      </a:spcBef>
      <a:spcAft>
        <a:spcPct val="0"/>
      </a:spcAft>
      <a:defRPr sz="2400" kern="1200">
        <a:solidFill>
          <a:schemeClr val="tx1"/>
        </a:solidFill>
        <a:latin typeface="Verdana" pitchFamily="34" charset="0"/>
        <a:ea typeface="+mn-ea"/>
        <a:cs typeface="+mn-cs"/>
      </a:defRPr>
    </a:lvl3pPr>
    <a:lvl4pPr marL="1371600" algn="l" rtl="0" fontAlgn="base">
      <a:spcBef>
        <a:spcPct val="0"/>
      </a:spcBef>
      <a:spcAft>
        <a:spcPct val="0"/>
      </a:spcAft>
      <a:defRPr sz="2400" kern="1200">
        <a:solidFill>
          <a:schemeClr val="tx1"/>
        </a:solidFill>
        <a:latin typeface="Verdana" pitchFamily="34" charset="0"/>
        <a:ea typeface="+mn-ea"/>
        <a:cs typeface="+mn-cs"/>
      </a:defRPr>
    </a:lvl4pPr>
    <a:lvl5pPr marL="1828800" algn="l" rtl="0" fontAlgn="base">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eu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76220"/>
    <a:srgbClr val="900079"/>
    <a:srgbClr val="4E9625"/>
    <a:srgbClr val="CC003D"/>
    <a:srgbClr val="60652A"/>
    <a:srgbClr val="0E4A10"/>
    <a:srgbClr val="47145C"/>
    <a:srgbClr val="960044"/>
    <a:srgbClr val="2494C5"/>
    <a:srgbClr val="9ACC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39" autoAdjust="0"/>
    <p:restoredTop sz="94660"/>
  </p:normalViewPr>
  <p:slideViewPr>
    <p:cSldViewPr snapToGrid="0" showGuides="1">
      <p:cViewPr varScale="1">
        <p:scale>
          <a:sx n="117" d="100"/>
          <a:sy n="117" d="100"/>
        </p:scale>
        <p:origin x="-14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ad.minjus.nl\bd\gebruikers\01\user01\JSIJBRAN\Cijfers%20presentatie%20Madd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ad.minjus.nl\bd\gebruikers\01\user01\JSIJBRAN\Cijfers%20presentatie%20Madd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ad.minjus.nl\bd\gebruikers\01\user01\JSIJBRAN\Cijfers%20presentatie%20Madd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ad.minjus.nl\bd\gebruikers\01\user01\JSIJBRAN\Cijfers%20presentatie%20Madd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ad.minjus.nl\bd\gebruikers\01\user01\JSIJBRAN\Cijfers%20presentatie%20Madd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a:t>Totaal 2011-2013: beschikbaar</a:t>
            </a:r>
            <a:r>
              <a:rPr lang="nl-NL" baseline="0"/>
              <a:t> vs realisatie</a:t>
            </a:r>
            <a:endParaRPr lang="nl-NL"/>
          </a:p>
        </c:rich>
      </c:tx>
      <c:layout/>
      <c:overlay val="0"/>
    </c:title>
    <c:autoTitleDeleted val="0"/>
    <c:plotArea>
      <c:layout/>
      <c:barChart>
        <c:barDir val="col"/>
        <c:grouping val="clustered"/>
        <c:varyColors val="0"/>
        <c:ser>
          <c:idx val="1"/>
          <c:order val="0"/>
          <c:tx>
            <c:v>Beschikbaar</c:v>
          </c:tx>
          <c:invertIfNegative val="0"/>
          <c:cat>
            <c:strRef>
              <c:f>(Blad1!$A$16,Blad1!$A$17,Blad1!$A$18,Blad1!$A$19,Blad1!$A$20)</c:f>
              <c:strCache>
                <c:ptCount val="5"/>
                <c:pt idx="0">
                  <c:v>EVF</c:v>
                </c:pt>
                <c:pt idx="1">
                  <c:v>EIF</c:v>
                </c:pt>
                <c:pt idx="2">
                  <c:v>ETF</c:v>
                </c:pt>
                <c:pt idx="3">
                  <c:v>EBF</c:v>
                </c:pt>
                <c:pt idx="4">
                  <c:v>Totaal</c:v>
                </c:pt>
              </c:strCache>
            </c:strRef>
          </c:cat>
          <c:val>
            <c:numRef>
              <c:f>Blad1!$I$16:$I$20</c:f>
              <c:numCache>
                <c:formatCode>_(* #,##0_);_(* \(#,##0\);_(* "-"_);_(@_)</c:formatCode>
                <c:ptCount val="5"/>
                <c:pt idx="0">
                  <c:v>18033033</c:v>
                </c:pt>
                <c:pt idx="1">
                  <c:v>10098803</c:v>
                </c:pt>
                <c:pt idx="2">
                  <c:v>21181319</c:v>
                </c:pt>
                <c:pt idx="3">
                  <c:v>23671024</c:v>
                </c:pt>
                <c:pt idx="4" formatCode="#,##0">
                  <c:v>72984179</c:v>
                </c:pt>
              </c:numCache>
            </c:numRef>
          </c:val>
        </c:ser>
        <c:ser>
          <c:idx val="2"/>
          <c:order val="1"/>
          <c:tx>
            <c:v>Realisatie</c:v>
          </c:tx>
          <c:invertIfNegative val="0"/>
          <c:cat>
            <c:strRef>
              <c:f>(Blad1!$A$16,Blad1!$A$17,Blad1!$A$18,Blad1!$A$19,Blad1!$A$20)</c:f>
              <c:strCache>
                <c:ptCount val="5"/>
                <c:pt idx="0">
                  <c:v>EVF</c:v>
                </c:pt>
                <c:pt idx="1">
                  <c:v>EIF</c:v>
                </c:pt>
                <c:pt idx="2">
                  <c:v>ETF</c:v>
                </c:pt>
                <c:pt idx="3">
                  <c:v>EBF</c:v>
                </c:pt>
                <c:pt idx="4">
                  <c:v>Totaal</c:v>
                </c:pt>
              </c:strCache>
            </c:strRef>
          </c:cat>
          <c:val>
            <c:numRef>
              <c:f>Blad1!$J$16:$J$20</c:f>
              <c:numCache>
                <c:formatCode>_(* #,##0_);_(* \(#,##0\);_(* "-"_);_(@_)</c:formatCode>
                <c:ptCount val="5"/>
                <c:pt idx="0">
                  <c:v>15632847</c:v>
                </c:pt>
                <c:pt idx="1">
                  <c:v>6380395</c:v>
                </c:pt>
                <c:pt idx="2">
                  <c:v>15659656</c:v>
                </c:pt>
                <c:pt idx="3">
                  <c:v>13466956</c:v>
                </c:pt>
                <c:pt idx="4" formatCode="#,##0">
                  <c:v>51139854</c:v>
                </c:pt>
              </c:numCache>
            </c:numRef>
          </c:val>
        </c:ser>
        <c:dLbls>
          <c:showLegendKey val="0"/>
          <c:showVal val="0"/>
          <c:showCatName val="0"/>
          <c:showSerName val="0"/>
          <c:showPercent val="0"/>
          <c:showBubbleSize val="0"/>
        </c:dLbls>
        <c:gapWidth val="150"/>
        <c:axId val="170029440"/>
        <c:axId val="175481984"/>
      </c:barChart>
      <c:catAx>
        <c:axId val="170029440"/>
        <c:scaling>
          <c:orientation val="minMax"/>
        </c:scaling>
        <c:delete val="0"/>
        <c:axPos val="b"/>
        <c:numFmt formatCode="General" sourceLinked="1"/>
        <c:majorTickMark val="none"/>
        <c:minorTickMark val="none"/>
        <c:tickLblPos val="nextTo"/>
        <c:crossAx val="175481984"/>
        <c:crosses val="autoZero"/>
        <c:auto val="1"/>
        <c:lblAlgn val="ctr"/>
        <c:lblOffset val="100"/>
        <c:noMultiLvlLbl val="0"/>
      </c:catAx>
      <c:valAx>
        <c:axId val="175481984"/>
        <c:scaling>
          <c:orientation val="minMax"/>
        </c:scaling>
        <c:delete val="0"/>
        <c:axPos val="l"/>
        <c:majorGridlines/>
        <c:numFmt formatCode="_(* #,##0_);_(* \(#,##0\);_(* &quot;-&quot;_);_(@_)" sourceLinked="1"/>
        <c:majorTickMark val="none"/>
        <c:minorTickMark val="none"/>
        <c:tickLblPos val="nextTo"/>
        <c:crossAx val="17002944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a:t>EVF: beschikbaar</a:t>
            </a:r>
            <a:r>
              <a:rPr lang="nl-NL" baseline="0"/>
              <a:t> vs realisatie</a:t>
            </a:r>
            <a:endParaRPr lang="nl-NL"/>
          </a:p>
        </c:rich>
      </c:tx>
      <c:layout/>
      <c:overlay val="0"/>
    </c:title>
    <c:autoTitleDeleted val="0"/>
    <c:plotArea>
      <c:layout/>
      <c:barChart>
        <c:barDir val="col"/>
        <c:grouping val="clustered"/>
        <c:varyColors val="0"/>
        <c:ser>
          <c:idx val="1"/>
          <c:order val="0"/>
          <c:tx>
            <c:v>Beschikbaar</c:v>
          </c:tx>
          <c:invertIfNegative val="0"/>
          <c:cat>
            <c:numRef>
              <c:f>(Blad1!$C$14,Blad1!$E$14,Blad1!$G$14)</c:f>
              <c:numCache>
                <c:formatCode>General</c:formatCode>
                <c:ptCount val="3"/>
                <c:pt idx="0">
                  <c:v>2011</c:v>
                </c:pt>
                <c:pt idx="1">
                  <c:v>2012</c:v>
                </c:pt>
                <c:pt idx="2">
                  <c:v>2013</c:v>
                </c:pt>
              </c:numCache>
            </c:numRef>
          </c:cat>
          <c:val>
            <c:numRef>
              <c:f>(Blad1!$C$16,Blad1!$E$16,Blad1!$G$16)</c:f>
              <c:numCache>
                <c:formatCode>#,##0</c:formatCode>
                <c:ptCount val="3"/>
                <c:pt idx="0">
                  <c:v>4595313</c:v>
                </c:pt>
                <c:pt idx="1">
                  <c:v>5916400</c:v>
                </c:pt>
                <c:pt idx="2">
                  <c:v>7521320</c:v>
                </c:pt>
              </c:numCache>
            </c:numRef>
          </c:val>
        </c:ser>
        <c:ser>
          <c:idx val="2"/>
          <c:order val="1"/>
          <c:tx>
            <c:v>Realisatie</c:v>
          </c:tx>
          <c:invertIfNegative val="0"/>
          <c:cat>
            <c:numRef>
              <c:f>(Blad1!$C$14,Blad1!$E$14,Blad1!$G$14)</c:f>
              <c:numCache>
                <c:formatCode>General</c:formatCode>
                <c:ptCount val="3"/>
                <c:pt idx="0">
                  <c:v>2011</c:v>
                </c:pt>
                <c:pt idx="1">
                  <c:v>2012</c:v>
                </c:pt>
                <c:pt idx="2">
                  <c:v>2013</c:v>
                </c:pt>
              </c:numCache>
            </c:numRef>
          </c:cat>
          <c:val>
            <c:numRef>
              <c:f>(Blad1!$D$16,Blad1!$F$16,Blad1!$H$16)</c:f>
              <c:numCache>
                <c:formatCode>#,##0</c:formatCode>
                <c:ptCount val="3"/>
                <c:pt idx="0">
                  <c:v>4113019</c:v>
                </c:pt>
                <c:pt idx="1">
                  <c:v>4804161</c:v>
                </c:pt>
                <c:pt idx="2" formatCode="_(* #,##0_);_(* \(#,##0\);_(* &quot;-&quot;_);_(@_)">
                  <c:v>6715667</c:v>
                </c:pt>
              </c:numCache>
            </c:numRef>
          </c:val>
        </c:ser>
        <c:dLbls>
          <c:showLegendKey val="0"/>
          <c:showVal val="0"/>
          <c:showCatName val="0"/>
          <c:showSerName val="0"/>
          <c:showPercent val="0"/>
          <c:showBubbleSize val="0"/>
        </c:dLbls>
        <c:gapWidth val="150"/>
        <c:axId val="178134016"/>
        <c:axId val="178152192"/>
      </c:barChart>
      <c:catAx>
        <c:axId val="178134016"/>
        <c:scaling>
          <c:orientation val="minMax"/>
        </c:scaling>
        <c:delete val="0"/>
        <c:axPos val="b"/>
        <c:numFmt formatCode="General" sourceLinked="1"/>
        <c:majorTickMark val="none"/>
        <c:minorTickMark val="none"/>
        <c:tickLblPos val="nextTo"/>
        <c:crossAx val="178152192"/>
        <c:crosses val="autoZero"/>
        <c:auto val="1"/>
        <c:lblAlgn val="ctr"/>
        <c:lblOffset val="100"/>
        <c:noMultiLvlLbl val="0"/>
      </c:catAx>
      <c:valAx>
        <c:axId val="178152192"/>
        <c:scaling>
          <c:orientation val="minMax"/>
        </c:scaling>
        <c:delete val="0"/>
        <c:axPos val="l"/>
        <c:majorGridlines/>
        <c:numFmt formatCode="#,##0" sourceLinked="1"/>
        <c:majorTickMark val="none"/>
        <c:minorTickMark val="none"/>
        <c:tickLblPos val="nextTo"/>
        <c:crossAx val="17813401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a:t>EIF: beschikbaar</a:t>
            </a:r>
            <a:r>
              <a:rPr lang="nl-NL" baseline="0"/>
              <a:t> vs realisatie</a:t>
            </a:r>
            <a:endParaRPr lang="nl-NL"/>
          </a:p>
        </c:rich>
      </c:tx>
      <c:layout/>
      <c:overlay val="0"/>
    </c:title>
    <c:autoTitleDeleted val="0"/>
    <c:plotArea>
      <c:layout/>
      <c:barChart>
        <c:barDir val="col"/>
        <c:grouping val="clustered"/>
        <c:varyColors val="0"/>
        <c:ser>
          <c:idx val="1"/>
          <c:order val="0"/>
          <c:tx>
            <c:v>Beschikbaar</c:v>
          </c:tx>
          <c:invertIfNegative val="0"/>
          <c:cat>
            <c:numRef>
              <c:f>(Blad1!$C$14,Blad1!$E$14,Blad1!$G$14)</c:f>
              <c:numCache>
                <c:formatCode>General</c:formatCode>
                <c:ptCount val="3"/>
                <c:pt idx="0">
                  <c:v>2011</c:v>
                </c:pt>
                <c:pt idx="1">
                  <c:v>2012</c:v>
                </c:pt>
                <c:pt idx="2">
                  <c:v>2013</c:v>
                </c:pt>
              </c:numCache>
            </c:numRef>
          </c:cat>
          <c:val>
            <c:numRef>
              <c:f>(Blad1!$C$17,Blad1!$E$17,Blad1!$G$17)</c:f>
              <c:numCache>
                <c:formatCode>#,##0</c:formatCode>
                <c:ptCount val="3"/>
                <c:pt idx="0">
                  <c:v>2792429</c:v>
                </c:pt>
                <c:pt idx="1">
                  <c:v>3466821</c:v>
                </c:pt>
                <c:pt idx="2">
                  <c:v>3839553</c:v>
                </c:pt>
              </c:numCache>
            </c:numRef>
          </c:val>
        </c:ser>
        <c:ser>
          <c:idx val="2"/>
          <c:order val="1"/>
          <c:tx>
            <c:v>Realisatie</c:v>
          </c:tx>
          <c:invertIfNegative val="0"/>
          <c:cat>
            <c:numRef>
              <c:f>(Blad1!$C$14,Blad1!$E$14,Blad1!$G$14)</c:f>
              <c:numCache>
                <c:formatCode>General</c:formatCode>
                <c:ptCount val="3"/>
                <c:pt idx="0">
                  <c:v>2011</c:v>
                </c:pt>
                <c:pt idx="1">
                  <c:v>2012</c:v>
                </c:pt>
                <c:pt idx="2">
                  <c:v>2013</c:v>
                </c:pt>
              </c:numCache>
            </c:numRef>
          </c:cat>
          <c:val>
            <c:numRef>
              <c:f>(Blad1!$D$17,Blad1!$F$17,Blad1!$H$17)</c:f>
              <c:numCache>
                <c:formatCode>#,##0</c:formatCode>
                <c:ptCount val="3"/>
                <c:pt idx="0">
                  <c:v>1895355</c:v>
                </c:pt>
                <c:pt idx="1">
                  <c:v>2019113</c:v>
                </c:pt>
                <c:pt idx="2" formatCode="_(* #,##0_);_(* \(#,##0\);_(* &quot;-&quot;_);_(@_)">
                  <c:v>2465927</c:v>
                </c:pt>
              </c:numCache>
            </c:numRef>
          </c:val>
        </c:ser>
        <c:dLbls>
          <c:showLegendKey val="0"/>
          <c:showVal val="0"/>
          <c:showCatName val="0"/>
          <c:showSerName val="0"/>
          <c:showPercent val="0"/>
          <c:showBubbleSize val="0"/>
        </c:dLbls>
        <c:gapWidth val="150"/>
        <c:axId val="178168960"/>
        <c:axId val="178170496"/>
      </c:barChart>
      <c:catAx>
        <c:axId val="178168960"/>
        <c:scaling>
          <c:orientation val="minMax"/>
        </c:scaling>
        <c:delete val="0"/>
        <c:axPos val="b"/>
        <c:numFmt formatCode="General" sourceLinked="1"/>
        <c:majorTickMark val="none"/>
        <c:minorTickMark val="none"/>
        <c:tickLblPos val="nextTo"/>
        <c:crossAx val="178170496"/>
        <c:crosses val="autoZero"/>
        <c:auto val="1"/>
        <c:lblAlgn val="ctr"/>
        <c:lblOffset val="100"/>
        <c:noMultiLvlLbl val="0"/>
      </c:catAx>
      <c:valAx>
        <c:axId val="178170496"/>
        <c:scaling>
          <c:orientation val="minMax"/>
        </c:scaling>
        <c:delete val="0"/>
        <c:axPos val="l"/>
        <c:majorGridlines/>
        <c:numFmt formatCode="#,##0" sourceLinked="1"/>
        <c:majorTickMark val="none"/>
        <c:minorTickMark val="none"/>
        <c:tickLblPos val="nextTo"/>
        <c:crossAx val="178168960"/>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a:t>ETF: beschikbaar</a:t>
            </a:r>
            <a:r>
              <a:rPr lang="nl-NL" baseline="0"/>
              <a:t> vs realisatie</a:t>
            </a:r>
            <a:endParaRPr lang="nl-NL"/>
          </a:p>
        </c:rich>
      </c:tx>
      <c:layout/>
      <c:overlay val="0"/>
    </c:title>
    <c:autoTitleDeleted val="0"/>
    <c:plotArea>
      <c:layout/>
      <c:barChart>
        <c:barDir val="col"/>
        <c:grouping val="clustered"/>
        <c:varyColors val="0"/>
        <c:ser>
          <c:idx val="1"/>
          <c:order val="0"/>
          <c:tx>
            <c:v>Beschikbaar</c:v>
          </c:tx>
          <c:invertIfNegative val="0"/>
          <c:cat>
            <c:numRef>
              <c:f>(Blad1!$C$14,Blad1!$E$14,Blad1!$G$14)</c:f>
              <c:numCache>
                <c:formatCode>General</c:formatCode>
                <c:ptCount val="3"/>
                <c:pt idx="0">
                  <c:v>2011</c:v>
                </c:pt>
                <c:pt idx="1">
                  <c:v>2012</c:v>
                </c:pt>
                <c:pt idx="2">
                  <c:v>2013</c:v>
                </c:pt>
              </c:numCache>
            </c:numRef>
          </c:cat>
          <c:val>
            <c:numRef>
              <c:f>(Blad1!$C$18,Blad1!$E$18,Blad1!$G$18)</c:f>
              <c:numCache>
                <c:formatCode>#,##0</c:formatCode>
                <c:ptCount val="3"/>
                <c:pt idx="0">
                  <c:v>5280758</c:v>
                </c:pt>
                <c:pt idx="1">
                  <c:v>7053178</c:v>
                </c:pt>
                <c:pt idx="2">
                  <c:v>8847383</c:v>
                </c:pt>
              </c:numCache>
            </c:numRef>
          </c:val>
        </c:ser>
        <c:ser>
          <c:idx val="2"/>
          <c:order val="1"/>
          <c:tx>
            <c:v>Realisatie</c:v>
          </c:tx>
          <c:invertIfNegative val="0"/>
          <c:cat>
            <c:numRef>
              <c:f>(Blad1!$C$14,Blad1!$E$14,Blad1!$G$14)</c:f>
              <c:numCache>
                <c:formatCode>General</c:formatCode>
                <c:ptCount val="3"/>
                <c:pt idx="0">
                  <c:v>2011</c:v>
                </c:pt>
                <c:pt idx="1">
                  <c:v>2012</c:v>
                </c:pt>
                <c:pt idx="2">
                  <c:v>2013</c:v>
                </c:pt>
              </c:numCache>
            </c:numRef>
          </c:cat>
          <c:val>
            <c:numRef>
              <c:f>(Blad1!$D$18,Blad1!$F$18,Blad1!$H$18)</c:f>
              <c:numCache>
                <c:formatCode>#,##0</c:formatCode>
                <c:ptCount val="3"/>
                <c:pt idx="0" formatCode="_(* #,##0_);_(* \(#,##0\);_(* &quot;-&quot;_);_(@_)">
                  <c:v>3907070</c:v>
                </c:pt>
                <c:pt idx="1">
                  <c:v>5910844</c:v>
                </c:pt>
                <c:pt idx="2" formatCode="_(* #,##0_);_(* \(#,##0\);_(* &quot;-&quot;_);_(@_)">
                  <c:v>5841742</c:v>
                </c:pt>
              </c:numCache>
            </c:numRef>
          </c:val>
        </c:ser>
        <c:dLbls>
          <c:showLegendKey val="0"/>
          <c:showVal val="0"/>
          <c:showCatName val="0"/>
          <c:showSerName val="0"/>
          <c:showPercent val="0"/>
          <c:showBubbleSize val="0"/>
        </c:dLbls>
        <c:gapWidth val="150"/>
        <c:axId val="176496000"/>
        <c:axId val="176510080"/>
      </c:barChart>
      <c:catAx>
        <c:axId val="176496000"/>
        <c:scaling>
          <c:orientation val="minMax"/>
        </c:scaling>
        <c:delete val="0"/>
        <c:axPos val="b"/>
        <c:numFmt formatCode="General" sourceLinked="1"/>
        <c:majorTickMark val="none"/>
        <c:minorTickMark val="none"/>
        <c:tickLblPos val="nextTo"/>
        <c:crossAx val="176510080"/>
        <c:crosses val="autoZero"/>
        <c:auto val="1"/>
        <c:lblAlgn val="ctr"/>
        <c:lblOffset val="100"/>
        <c:noMultiLvlLbl val="0"/>
      </c:catAx>
      <c:valAx>
        <c:axId val="176510080"/>
        <c:scaling>
          <c:orientation val="minMax"/>
        </c:scaling>
        <c:delete val="0"/>
        <c:axPos val="l"/>
        <c:majorGridlines/>
        <c:numFmt formatCode="#,##0" sourceLinked="1"/>
        <c:majorTickMark val="none"/>
        <c:minorTickMark val="none"/>
        <c:tickLblPos val="nextTo"/>
        <c:crossAx val="176496000"/>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a:t>EBF: beschikbaar</a:t>
            </a:r>
            <a:r>
              <a:rPr lang="nl-NL" baseline="0"/>
              <a:t> vs realisatie</a:t>
            </a:r>
            <a:endParaRPr lang="nl-NL"/>
          </a:p>
        </c:rich>
      </c:tx>
      <c:layout/>
      <c:overlay val="0"/>
    </c:title>
    <c:autoTitleDeleted val="0"/>
    <c:plotArea>
      <c:layout/>
      <c:barChart>
        <c:barDir val="col"/>
        <c:grouping val="clustered"/>
        <c:varyColors val="0"/>
        <c:ser>
          <c:idx val="1"/>
          <c:order val="0"/>
          <c:tx>
            <c:v>Beschikbaar</c:v>
          </c:tx>
          <c:invertIfNegative val="0"/>
          <c:cat>
            <c:numRef>
              <c:f>(Blad1!$C$14,Blad1!$E$14,Blad1!$G$14)</c:f>
              <c:numCache>
                <c:formatCode>General</c:formatCode>
                <c:ptCount val="3"/>
                <c:pt idx="0">
                  <c:v>2011</c:v>
                </c:pt>
                <c:pt idx="1">
                  <c:v>2012</c:v>
                </c:pt>
                <c:pt idx="2">
                  <c:v>2013</c:v>
                </c:pt>
              </c:numCache>
            </c:numRef>
          </c:cat>
          <c:val>
            <c:numRef>
              <c:f>(Blad1!$C$19,Blad1!$E$19,Blad1!$G$19)</c:f>
              <c:numCache>
                <c:formatCode>#,##0</c:formatCode>
                <c:ptCount val="3"/>
                <c:pt idx="0">
                  <c:v>5899784</c:v>
                </c:pt>
                <c:pt idx="1">
                  <c:v>7403041</c:v>
                </c:pt>
                <c:pt idx="2">
                  <c:v>10368199</c:v>
                </c:pt>
              </c:numCache>
            </c:numRef>
          </c:val>
        </c:ser>
        <c:ser>
          <c:idx val="2"/>
          <c:order val="1"/>
          <c:tx>
            <c:v>Realisatie</c:v>
          </c:tx>
          <c:invertIfNegative val="0"/>
          <c:cat>
            <c:numRef>
              <c:f>(Blad1!$C$14,Blad1!$E$14,Blad1!$G$14)</c:f>
              <c:numCache>
                <c:formatCode>General</c:formatCode>
                <c:ptCount val="3"/>
                <c:pt idx="0">
                  <c:v>2011</c:v>
                </c:pt>
                <c:pt idx="1">
                  <c:v>2012</c:v>
                </c:pt>
                <c:pt idx="2">
                  <c:v>2013</c:v>
                </c:pt>
              </c:numCache>
            </c:numRef>
          </c:cat>
          <c:val>
            <c:numRef>
              <c:f>(Blad1!$D$19,Blad1!$F$19,Blad1!$H$19)</c:f>
              <c:numCache>
                <c:formatCode>#,##0</c:formatCode>
                <c:ptCount val="3"/>
                <c:pt idx="0">
                  <c:v>4113019</c:v>
                </c:pt>
                <c:pt idx="1">
                  <c:v>4804161</c:v>
                </c:pt>
                <c:pt idx="2" formatCode="_(* #,##0_);_(* \(#,##0\);_(* &quot;-&quot;_);_(@_)">
                  <c:v>4549776</c:v>
                </c:pt>
              </c:numCache>
            </c:numRef>
          </c:val>
        </c:ser>
        <c:dLbls>
          <c:showLegendKey val="0"/>
          <c:showVal val="0"/>
          <c:showCatName val="0"/>
          <c:showSerName val="0"/>
          <c:showPercent val="0"/>
          <c:showBubbleSize val="0"/>
        </c:dLbls>
        <c:gapWidth val="150"/>
        <c:axId val="176543232"/>
        <c:axId val="176544768"/>
      </c:barChart>
      <c:catAx>
        <c:axId val="176543232"/>
        <c:scaling>
          <c:orientation val="minMax"/>
        </c:scaling>
        <c:delete val="0"/>
        <c:axPos val="b"/>
        <c:numFmt formatCode="General" sourceLinked="1"/>
        <c:majorTickMark val="none"/>
        <c:minorTickMark val="none"/>
        <c:tickLblPos val="nextTo"/>
        <c:crossAx val="176544768"/>
        <c:crosses val="autoZero"/>
        <c:auto val="1"/>
        <c:lblAlgn val="ctr"/>
        <c:lblOffset val="100"/>
        <c:noMultiLvlLbl val="0"/>
      </c:catAx>
      <c:valAx>
        <c:axId val="176544768"/>
        <c:scaling>
          <c:orientation val="minMax"/>
        </c:scaling>
        <c:delete val="0"/>
        <c:axPos val="l"/>
        <c:majorGridlines/>
        <c:title>
          <c:layout/>
          <c:overlay val="0"/>
        </c:title>
        <c:numFmt formatCode="#,##0" sourceLinked="1"/>
        <c:majorTickMark val="none"/>
        <c:minorTickMark val="none"/>
        <c:tickLblPos val="nextTo"/>
        <c:crossAx val="176543232"/>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ltLang="nl-NL"/>
          </a:p>
        </p:txBody>
      </p:sp>
      <p:sp>
        <p:nvSpPr>
          <p:cNvPr id="29699" name="Rectangle 3"/>
          <p:cNvSpPr>
            <a:spLocks noGrp="1" noChangeArrowheads="1"/>
          </p:cNvSpPr>
          <p:nvPr>
            <p:ph type="dt" sz="quarter" idx="1"/>
          </p:nvPr>
        </p:nvSpPr>
        <p:spPr bwMode="auto">
          <a:xfrm>
            <a:off x="3854939" y="0"/>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ltLang="nl-NL"/>
          </a:p>
        </p:txBody>
      </p:sp>
      <p:sp>
        <p:nvSpPr>
          <p:cNvPr id="29700" name="Rectangle 4"/>
          <p:cNvSpPr>
            <a:spLocks noGrp="1" noChangeArrowheads="1"/>
          </p:cNvSpPr>
          <p:nvPr>
            <p:ph type="ftr" sz="quarter" idx="2"/>
          </p:nvPr>
        </p:nvSpPr>
        <p:spPr bwMode="auto">
          <a:xfrm>
            <a:off x="0" y="9445169"/>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ltLang="nl-NL"/>
          </a:p>
        </p:txBody>
      </p:sp>
      <p:sp>
        <p:nvSpPr>
          <p:cNvPr id="29701" name="Rectangle 5"/>
          <p:cNvSpPr>
            <a:spLocks noGrp="1" noChangeArrowheads="1"/>
          </p:cNvSpPr>
          <p:nvPr>
            <p:ph type="sldNum" sz="quarter" idx="3"/>
          </p:nvPr>
        </p:nvSpPr>
        <p:spPr bwMode="auto">
          <a:xfrm>
            <a:off x="3854939" y="9445169"/>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5B99F88-56B5-4F69-A116-5BA11A266810}" type="slidenum">
              <a:rPr lang="nl-NL" altLang="nl-NL"/>
              <a:pPr/>
              <a:t>‹nr.›</a:t>
            </a:fld>
            <a:endParaRPr lang="nl-NL" altLang="nl-NL"/>
          </a:p>
        </p:txBody>
      </p:sp>
    </p:spTree>
    <p:extLst>
      <p:ext uri="{BB962C8B-B14F-4D97-AF65-F5344CB8AC3E}">
        <p14:creationId xmlns:p14="http://schemas.microsoft.com/office/powerpoint/2010/main" val="2275975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en-GB" altLang="nl-NL" smtClean="0"/>
              <a:t>SOLID bijeenkomst evaluatie onderzoeken</a:t>
            </a:r>
            <a:endParaRPr lang="en-GB" altLang="nl-NL"/>
          </a:p>
        </p:txBody>
      </p:sp>
      <p:sp>
        <p:nvSpPr>
          <p:cNvPr id="28675" name="Rectangle 3"/>
          <p:cNvSpPr>
            <a:spLocks noGrp="1" noChangeArrowheads="1"/>
          </p:cNvSpPr>
          <p:nvPr>
            <p:ph type="dt" idx="1"/>
          </p:nvPr>
        </p:nvSpPr>
        <p:spPr bwMode="auto">
          <a:xfrm>
            <a:off x="3856514" y="0"/>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r>
              <a:rPr lang="en-GB" altLang="nl-NL" smtClean="0"/>
              <a:t>15 april 2016</a:t>
            </a:r>
            <a:endParaRPr lang="en-GB" altLang="nl-NL"/>
          </a:p>
        </p:txBody>
      </p:sp>
      <p:sp>
        <p:nvSpPr>
          <p:cNvPr id="28676"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677" name="Rectangle 5"/>
          <p:cNvSpPr>
            <a:spLocks noGrp="1" noChangeArrowheads="1"/>
          </p:cNvSpPr>
          <p:nvPr>
            <p:ph type="body" sz="quarter" idx="3"/>
          </p:nvPr>
        </p:nvSpPr>
        <p:spPr bwMode="auto">
          <a:xfrm>
            <a:off x="907415" y="4723448"/>
            <a:ext cx="4990783" cy="4474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nl-NL" smtClean="0"/>
              <a:t>Click to edit Master text styles</a:t>
            </a:r>
          </a:p>
          <a:p>
            <a:pPr lvl="1"/>
            <a:r>
              <a:rPr lang="en-GB" altLang="nl-NL" smtClean="0"/>
              <a:t>Second level</a:t>
            </a:r>
          </a:p>
          <a:p>
            <a:pPr lvl="2"/>
            <a:r>
              <a:rPr lang="en-GB" altLang="nl-NL" smtClean="0"/>
              <a:t>Third level</a:t>
            </a:r>
          </a:p>
          <a:p>
            <a:pPr lvl="3"/>
            <a:r>
              <a:rPr lang="en-GB" altLang="nl-NL" smtClean="0"/>
              <a:t>Fourth level</a:t>
            </a:r>
          </a:p>
          <a:p>
            <a:pPr lvl="4"/>
            <a:r>
              <a:rPr lang="en-GB" altLang="nl-NL" smtClean="0"/>
              <a:t>Fifth level</a:t>
            </a:r>
          </a:p>
        </p:txBody>
      </p:sp>
      <p:sp>
        <p:nvSpPr>
          <p:cNvPr id="28678" name="Rectangle 6"/>
          <p:cNvSpPr>
            <a:spLocks noGrp="1" noChangeArrowheads="1"/>
          </p:cNvSpPr>
          <p:nvPr>
            <p:ph type="ftr" sz="quarter" idx="4"/>
          </p:nvPr>
        </p:nvSpPr>
        <p:spPr bwMode="auto">
          <a:xfrm>
            <a:off x="0" y="9446895"/>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r>
              <a:rPr lang="nl-NL" altLang="nl-NL" smtClean="0"/>
              <a:t>12 mei 2016 SOLID bijeenkomst</a:t>
            </a:r>
            <a:endParaRPr lang="en-GB" altLang="nl-NL"/>
          </a:p>
        </p:txBody>
      </p:sp>
      <p:sp>
        <p:nvSpPr>
          <p:cNvPr id="28679" name="Rectangle 7"/>
          <p:cNvSpPr>
            <a:spLocks noGrp="1" noChangeArrowheads="1"/>
          </p:cNvSpPr>
          <p:nvPr>
            <p:ph type="sldNum" sz="quarter" idx="5"/>
          </p:nvPr>
        </p:nvSpPr>
        <p:spPr bwMode="auto">
          <a:xfrm>
            <a:off x="3856514" y="9446895"/>
            <a:ext cx="2949099" cy="49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1208A1A-0E4B-40E2-B6E5-574A61ECE810}" type="slidenum">
              <a:rPr lang="en-GB" altLang="nl-NL"/>
              <a:pPr/>
              <a:t>‹nr.›</a:t>
            </a:fld>
            <a:endParaRPr lang="en-GB" altLang="nl-NL"/>
          </a:p>
        </p:txBody>
      </p:sp>
    </p:spTree>
    <p:extLst>
      <p:ext uri="{BB962C8B-B14F-4D97-AF65-F5344CB8AC3E}">
        <p14:creationId xmlns:p14="http://schemas.microsoft.com/office/powerpoint/2010/main" val="2341588433"/>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457200" algn="l" rtl="0" fontAlgn="base">
      <a:spcBef>
        <a:spcPct val="30000"/>
      </a:spcBef>
      <a:spcAft>
        <a:spcPct val="0"/>
      </a:spcAft>
      <a:defRPr sz="1200" kern="1200">
        <a:solidFill>
          <a:schemeClr val="tx1"/>
        </a:solidFill>
        <a:latin typeface="Verdana" pitchFamily="34" charset="0"/>
        <a:ea typeface="+mn-ea"/>
        <a:cs typeface="+mn-cs"/>
      </a:defRPr>
    </a:lvl2pPr>
    <a:lvl3pPr marL="914400" algn="l" rtl="0" fontAlgn="base">
      <a:spcBef>
        <a:spcPct val="30000"/>
      </a:spcBef>
      <a:spcAft>
        <a:spcPct val="0"/>
      </a:spcAft>
      <a:defRPr sz="1200" kern="1200">
        <a:solidFill>
          <a:schemeClr val="tx1"/>
        </a:solidFill>
        <a:latin typeface="Verdana" pitchFamily="34" charset="0"/>
        <a:ea typeface="+mn-ea"/>
        <a:cs typeface="+mn-cs"/>
      </a:defRPr>
    </a:lvl3pPr>
    <a:lvl4pPr marL="1371600" algn="l" rtl="0" fontAlgn="base">
      <a:spcBef>
        <a:spcPct val="30000"/>
      </a:spcBef>
      <a:spcAft>
        <a:spcPct val="0"/>
      </a:spcAft>
      <a:defRPr sz="1200" kern="1200">
        <a:solidFill>
          <a:schemeClr val="tx1"/>
        </a:solidFill>
        <a:latin typeface="Verdana" pitchFamily="34" charset="0"/>
        <a:ea typeface="+mn-ea"/>
        <a:cs typeface="+mn-cs"/>
      </a:defRPr>
    </a:lvl4pPr>
    <a:lvl5pPr marL="1828800" algn="l" rtl="0" fontAlgn="base">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597397-9062-4516-B81B-AAC63E6A1E2D}" type="slidenum">
              <a:rPr lang="en-GB" altLang="nl-NL"/>
              <a:pPr/>
              <a:t>1</a:t>
            </a:fld>
            <a:endParaRPr lang="en-GB" altLang="nl-NL"/>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nl-NL"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888895-7EC0-4723-BBAD-A5AEDC8D9F78}" type="slidenum">
              <a:rPr lang="en-GB" altLang="nl-NL"/>
              <a:pPr/>
              <a:t>2</a:t>
            </a:fld>
            <a:endParaRPr lang="en-GB" altLang="nl-NL"/>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nl-NL" alt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i="0" dirty="0" smtClean="0">
                <a:solidFill>
                  <a:schemeClr val="tx2">
                    <a:lumMod val="50000"/>
                  </a:schemeClr>
                </a:solidFill>
              </a:rPr>
              <a:t>De </a:t>
            </a:r>
            <a:r>
              <a:rPr lang="en-GB" sz="1200" i="0" dirty="0" err="1" smtClean="0">
                <a:solidFill>
                  <a:schemeClr val="tx2">
                    <a:lumMod val="50000"/>
                  </a:schemeClr>
                </a:solidFill>
              </a:rPr>
              <a:t>grootste</a:t>
            </a:r>
            <a:r>
              <a:rPr lang="en-GB" sz="1200" i="0" dirty="0" smtClean="0">
                <a:solidFill>
                  <a:schemeClr val="tx2">
                    <a:lumMod val="50000"/>
                  </a:schemeClr>
                </a:solidFill>
              </a:rPr>
              <a:t> </a:t>
            </a:r>
            <a:r>
              <a:rPr lang="en-GB" sz="1200" i="0" dirty="0" err="1" smtClean="0">
                <a:solidFill>
                  <a:schemeClr val="tx2">
                    <a:lumMod val="50000"/>
                  </a:schemeClr>
                </a:solidFill>
              </a:rPr>
              <a:t>toegevoegde</a:t>
            </a:r>
            <a:r>
              <a:rPr lang="en-GB" sz="1200" i="0" dirty="0" smtClean="0">
                <a:solidFill>
                  <a:schemeClr val="tx2">
                    <a:lumMod val="50000"/>
                  </a:schemeClr>
                </a:solidFill>
              </a:rPr>
              <a:t> </a:t>
            </a:r>
            <a:r>
              <a:rPr lang="en-GB" sz="1200" i="0" dirty="0" err="1" smtClean="0">
                <a:solidFill>
                  <a:schemeClr val="tx2">
                    <a:lumMod val="50000"/>
                  </a:schemeClr>
                </a:solidFill>
              </a:rPr>
              <a:t>waarde</a:t>
            </a:r>
            <a:r>
              <a:rPr lang="en-GB" sz="1200" i="0" dirty="0" smtClean="0">
                <a:solidFill>
                  <a:schemeClr val="tx2">
                    <a:lumMod val="50000"/>
                  </a:schemeClr>
                </a:solidFill>
              </a:rPr>
              <a:t>: </a:t>
            </a:r>
            <a:r>
              <a:rPr lang="en-GB" sz="1200" i="0" dirty="0" err="1" smtClean="0">
                <a:solidFill>
                  <a:schemeClr val="tx2">
                    <a:lumMod val="50000"/>
                  </a:schemeClr>
                </a:solidFill>
              </a:rPr>
              <a:t>een</a:t>
            </a:r>
            <a:r>
              <a:rPr lang="en-GB" sz="1200" i="0" dirty="0" smtClean="0">
                <a:solidFill>
                  <a:schemeClr val="tx2">
                    <a:lumMod val="50000"/>
                  </a:schemeClr>
                </a:solidFill>
              </a:rPr>
              <a:t> </a:t>
            </a:r>
            <a:r>
              <a:rPr lang="en-GB" sz="1200" i="0" dirty="0" err="1" smtClean="0">
                <a:solidFill>
                  <a:schemeClr val="tx2">
                    <a:lumMod val="50000"/>
                  </a:schemeClr>
                </a:solidFill>
              </a:rPr>
              <a:t>prikkel</a:t>
            </a:r>
            <a:r>
              <a:rPr lang="en-GB" sz="1200" i="0" dirty="0" smtClean="0">
                <a:solidFill>
                  <a:schemeClr val="tx2">
                    <a:lumMod val="50000"/>
                  </a:schemeClr>
                </a:solidFill>
              </a:rPr>
              <a:t> </a:t>
            </a:r>
            <a:r>
              <a:rPr lang="en-GB" sz="1200" i="0" dirty="0" err="1" smtClean="0">
                <a:solidFill>
                  <a:schemeClr val="tx2">
                    <a:lumMod val="50000"/>
                  </a:schemeClr>
                </a:solidFill>
              </a:rPr>
              <a:t>voor</a:t>
            </a:r>
            <a:r>
              <a:rPr lang="en-GB" sz="1200" i="0" dirty="0" smtClean="0">
                <a:solidFill>
                  <a:schemeClr val="tx2">
                    <a:lumMod val="50000"/>
                  </a:schemeClr>
                </a:solidFill>
              </a:rPr>
              <a:t> </a:t>
            </a:r>
            <a:r>
              <a:rPr lang="en-GB" sz="1200" i="0" dirty="0" err="1" smtClean="0">
                <a:solidFill>
                  <a:schemeClr val="tx2">
                    <a:lumMod val="50000"/>
                  </a:schemeClr>
                </a:solidFill>
              </a:rPr>
              <a:t>alle</a:t>
            </a:r>
            <a:r>
              <a:rPr lang="en-GB" sz="1200" i="0" dirty="0" smtClean="0">
                <a:solidFill>
                  <a:schemeClr val="tx2">
                    <a:lumMod val="50000"/>
                  </a:schemeClr>
                </a:solidFill>
              </a:rPr>
              <a:t> </a:t>
            </a:r>
            <a:r>
              <a:rPr lang="en-GB" sz="1200" i="0" dirty="0" err="1" smtClean="0">
                <a:solidFill>
                  <a:schemeClr val="tx2">
                    <a:lumMod val="50000"/>
                  </a:schemeClr>
                </a:solidFill>
              </a:rPr>
              <a:t>lidstaten</a:t>
            </a:r>
            <a:r>
              <a:rPr lang="en-GB" sz="1200" i="0" dirty="0" smtClean="0">
                <a:solidFill>
                  <a:schemeClr val="tx2">
                    <a:lumMod val="50000"/>
                  </a:schemeClr>
                </a:solidFill>
              </a:rPr>
              <a:t> om </a:t>
            </a:r>
            <a:r>
              <a:rPr lang="en-GB" sz="1200" i="0" dirty="0" err="1" smtClean="0">
                <a:solidFill>
                  <a:schemeClr val="tx2">
                    <a:lumMod val="50000"/>
                  </a:schemeClr>
                </a:solidFill>
              </a:rPr>
              <a:t>te</a:t>
            </a:r>
            <a:r>
              <a:rPr lang="en-GB" sz="1200" i="0" dirty="0" smtClean="0">
                <a:solidFill>
                  <a:schemeClr val="tx2">
                    <a:lumMod val="50000"/>
                  </a:schemeClr>
                </a:solidFill>
              </a:rPr>
              <a:t> </a:t>
            </a:r>
            <a:r>
              <a:rPr lang="en-GB" sz="1200" i="0" dirty="0" err="1" smtClean="0">
                <a:solidFill>
                  <a:schemeClr val="tx2">
                    <a:lumMod val="50000"/>
                  </a:schemeClr>
                </a:solidFill>
              </a:rPr>
              <a:t>investeringen</a:t>
            </a:r>
            <a:r>
              <a:rPr lang="en-GB" sz="1200" i="0" dirty="0" smtClean="0">
                <a:solidFill>
                  <a:schemeClr val="tx2">
                    <a:lumMod val="50000"/>
                  </a:schemeClr>
                </a:solidFill>
              </a:rPr>
              <a:t> in </a:t>
            </a:r>
            <a:r>
              <a:rPr lang="en-GB" sz="1200" i="0" dirty="0" err="1" smtClean="0">
                <a:solidFill>
                  <a:schemeClr val="tx2">
                    <a:lumMod val="50000"/>
                  </a:schemeClr>
                </a:solidFill>
              </a:rPr>
              <a:t>gezamenlijke</a:t>
            </a:r>
            <a:r>
              <a:rPr lang="en-GB" sz="1200" i="0" dirty="0" smtClean="0">
                <a:solidFill>
                  <a:schemeClr val="tx2">
                    <a:lumMod val="50000"/>
                  </a:schemeClr>
                </a:solidFill>
              </a:rPr>
              <a:t> </a:t>
            </a:r>
            <a:r>
              <a:rPr lang="en-GB" sz="1200" i="0" dirty="0" err="1" smtClean="0">
                <a:solidFill>
                  <a:schemeClr val="tx2">
                    <a:lumMod val="50000"/>
                  </a:schemeClr>
                </a:solidFill>
              </a:rPr>
              <a:t>grensbewakingssystemen</a:t>
            </a:r>
            <a:endParaRPr lang="en-GB" sz="1200" i="0" dirty="0" smtClean="0">
              <a:solidFill>
                <a:schemeClr val="tx2">
                  <a:lumMod val="50000"/>
                </a:schemeClr>
              </a:solidFill>
            </a:endParaRPr>
          </a:p>
          <a:p>
            <a:endParaRPr lang="nl-NL" dirty="0"/>
          </a:p>
        </p:txBody>
      </p:sp>
      <p:sp>
        <p:nvSpPr>
          <p:cNvPr id="4" name="Tijdelijke aanduiding voor koptekst 3"/>
          <p:cNvSpPr>
            <a:spLocks noGrp="1"/>
          </p:cNvSpPr>
          <p:nvPr>
            <p:ph type="hdr" sz="quarter" idx="10"/>
          </p:nvPr>
        </p:nvSpPr>
        <p:spPr/>
        <p:txBody>
          <a:bodyPr/>
          <a:lstStyle/>
          <a:p>
            <a:r>
              <a:rPr lang="en-GB" altLang="nl-NL" smtClean="0"/>
              <a:t>SOLID bijeenkomst evaluatie onderzoeken</a:t>
            </a:r>
            <a:endParaRPr lang="en-GB" altLang="nl-NL"/>
          </a:p>
        </p:txBody>
      </p:sp>
      <p:sp>
        <p:nvSpPr>
          <p:cNvPr id="5" name="Tijdelijke aanduiding voor datum 4"/>
          <p:cNvSpPr>
            <a:spLocks noGrp="1"/>
          </p:cNvSpPr>
          <p:nvPr>
            <p:ph type="dt" idx="11"/>
          </p:nvPr>
        </p:nvSpPr>
        <p:spPr/>
        <p:txBody>
          <a:bodyPr/>
          <a:lstStyle/>
          <a:p>
            <a:r>
              <a:rPr lang="en-GB" altLang="nl-NL" smtClean="0"/>
              <a:t>15 april 2016</a:t>
            </a:r>
            <a:endParaRPr lang="en-GB" altLang="nl-NL"/>
          </a:p>
        </p:txBody>
      </p:sp>
      <p:sp>
        <p:nvSpPr>
          <p:cNvPr id="6" name="Tijdelijke aanduiding voor voettekst 5"/>
          <p:cNvSpPr>
            <a:spLocks noGrp="1"/>
          </p:cNvSpPr>
          <p:nvPr>
            <p:ph type="ftr" sz="quarter" idx="12"/>
          </p:nvPr>
        </p:nvSpPr>
        <p:spPr/>
        <p:txBody>
          <a:bodyPr/>
          <a:lstStyle/>
          <a:p>
            <a:r>
              <a:rPr lang="nl-NL" altLang="nl-NL" smtClean="0"/>
              <a:t>12 mei 2016 SOLID bijeenkomst</a:t>
            </a:r>
            <a:endParaRPr lang="en-GB" altLang="nl-NL"/>
          </a:p>
        </p:txBody>
      </p:sp>
      <p:sp>
        <p:nvSpPr>
          <p:cNvPr id="7" name="Tijdelijke aanduiding voor dianummer 6"/>
          <p:cNvSpPr>
            <a:spLocks noGrp="1"/>
          </p:cNvSpPr>
          <p:nvPr>
            <p:ph type="sldNum" sz="quarter" idx="13"/>
          </p:nvPr>
        </p:nvSpPr>
        <p:spPr/>
        <p:txBody>
          <a:bodyPr/>
          <a:lstStyle/>
          <a:p>
            <a:fld id="{81208A1A-0E4B-40E2-B6E5-574A61ECE810}" type="slidenum">
              <a:rPr lang="en-GB" altLang="nl-NL" smtClean="0"/>
              <a:pPr/>
              <a:t>11</a:t>
            </a:fld>
            <a:endParaRPr lang="en-GB" altLang="nl-NL"/>
          </a:p>
        </p:txBody>
      </p:sp>
    </p:spTree>
    <p:extLst>
      <p:ext uri="{BB962C8B-B14F-4D97-AF65-F5344CB8AC3E}">
        <p14:creationId xmlns:p14="http://schemas.microsoft.com/office/powerpoint/2010/main" val="3486226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1"/>
        </a:solidFill>
        <a:effectLst/>
      </p:bgPr>
    </p:bg>
    <p:spTree>
      <p:nvGrpSpPr>
        <p:cNvPr id="1" name=""/>
        <p:cNvGrpSpPr/>
        <p:nvPr/>
      </p:nvGrpSpPr>
      <p:grpSpPr>
        <a:xfrm>
          <a:off x="0" y="0"/>
          <a:ext cx="0" cy="0"/>
          <a:chOff x="0" y="0"/>
          <a:chExt cx="0" cy="0"/>
        </a:xfrm>
      </p:grpSpPr>
      <p:sp>
        <p:nvSpPr>
          <p:cNvPr id="4122" name="Rectangle 26"/>
          <p:cNvSpPr>
            <a:spLocks noChangeArrowheads="1"/>
          </p:cNvSpPr>
          <p:nvPr/>
        </p:nvSpPr>
        <p:spPr bwMode="auto">
          <a:xfrm>
            <a:off x="4562475" y="0"/>
            <a:ext cx="4581525" cy="6858000"/>
          </a:xfrm>
          <a:prstGeom prst="rect">
            <a:avLst/>
          </a:prstGeom>
          <a:solidFill>
            <a:schemeClr val="accent1"/>
          </a:solidFill>
          <a:ln>
            <a:noFill/>
          </a:ln>
          <a:effectLst/>
          <a:extLst/>
        </p:spPr>
        <p:txBody>
          <a:bodyPr wrap="none" anchor="ctr"/>
          <a:lstStyle/>
          <a:p>
            <a:endParaRPr lang="nl-NL"/>
          </a:p>
        </p:txBody>
      </p:sp>
      <p:sp>
        <p:nvSpPr>
          <p:cNvPr id="4098" name="Rectangle 2"/>
          <p:cNvSpPr>
            <a:spLocks noGrp="1" noChangeArrowheads="1"/>
          </p:cNvSpPr>
          <p:nvPr>
            <p:ph type="ctrTitle" hasCustomPrompt="1"/>
          </p:nvPr>
        </p:nvSpPr>
        <p:spPr>
          <a:xfrm>
            <a:off x="4908550" y="2505600"/>
            <a:ext cx="3598863" cy="942975"/>
          </a:xfrm>
        </p:spPr>
        <p:txBody>
          <a:bodyPr/>
          <a:lstStyle>
            <a:lvl1pPr defTabSz="608013" eaLnBrk="0" hangingPunct="0">
              <a:defRPr>
                <a:solidFill>
                  <a:srgbClr val="000000"/>
                </a:solidFill>
              </a:defRPr>
            </a:lvl1pPr>
          </a:lstStyle>
          <a:p>
            <a:pPr lvl="0"/>
            <a:r>
              <a:rPr lang="nl-NL" altLang="nl-NL" noProof="0" smtClean="0"/>
              <a:t>SOLID bijeenkomst evaluatie onderzoeken</a:t>
            </a:r>
            <a:endParaRPr lang="nl-NL" altLang="nl-NL" noProof="0" dirty="0" smtClean="0"/>
          </a:p>
        </p:txBody>
      </p:sp>
      <p:sp>
        <p:nvSpPr>
          <p:cNvPr id="4099" name="Rectangle 3"/>
          <p:cNvSpPr>
            <a:spLocks noGrp="1" noChangeArrowheads="1"/>
          </p:cNvSpPr>
          <p:nvPr>
            <p:ph type="subTitle" idx="1"/>
          </p:nvPr>
        </p:nvSpPr>
        <p:spPr>
          <a:xfrm>
            <a:off x="4924800" y="3542400"/>
            <a:ext cx="3598863" cy="2703513"/>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indent="1588" defTabSz="608013" eaLnBrk="0" hangingPunct="0">
              <a:buFont typeface="Arial" charset="0"/>
              <a:buNone/>
              <a:defRPr>
                <a:solidFill>
                  <a:srgbClr val="000000"/>
                </a:solidFill>
              </a:defRPr>
            </a:lvl1pPr>
          </a:lstStyle>
          <a:p>
            <a:pPr lvl="0"/>
            <a:endParaRPr lang="nl-NL" altLang="nl-NL" noProof="0" dirty="0" smtClean="0"/>
          </a:p>
        </p:txBody>
      </p:sp>
      <p:sp>
        <p:nvSpPr>
          <p:cNvPr id="4100" name="Rectangle 4"/>
          <p:cNvSpPr>
            <a:spLocks noGrp="1" noChangeArrowheads="1"/>
          </p:cNvSpPr>
          <p:nvPr>
            <p:ph type="dt" sz="half" idx="2"/>
          </p:nvPr>
        </p:nvSpPr>
        <p:spPr bwMode="auto">
          <a:xfrm>
            <a:off x="4908550" y="6346800"/>
            <a:ext cx="3598863" cy="36036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defTabSz="608013" eaLnBrk="0" hangingPunct="0">
              <a:defRPr sz="1000">
                <a:solidFill>
                  <a:srgbClr val="000000"/>
                </a:solidFill>
                <a:cs typeface="Arial" charset="0"/>
              </a:defRPr>
            </a:lvl1pPr>
          </a:lstStyle>
          <a:p>
            <a:r>
              <a:rPr lang="nl-NL" altLang="nl-NL" smtClean="0"/>
              <a:t>15 april 2016</a:t>
            </a:r>
            <a:endParaRPr lang="nl-NL" altLang="nl-NL" dirty="0"/>
          </a:p>
        </p:txBody>
      </p:sp>
      <p:pic>
        <p:nvPicPr>
          <p:cNvPr id="2" name="logoplaatje"/>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9144000" cy="2001838"/>
          </a:xfrm>
          <a:prstGeom prst="rect">
            <a:avLst/>
          </a:prstGeom>
        </p:spPr>
      </p:pic>
    </p:spTree>
  </p:cSld>
  <p:clrMapOvr>
    <a:overrideClrMapping bg1="lt1" tx1="dk1" bg2="lt2" tx2="dk2" accent1="accent1" accent2="accent2" accent3="accent3" accent4="accent4" accent5="accent5" accent6="accent6" hlink="hlink" folHlink="folHlink"/>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A90061"/>
                </a:solidFill>
              </a:defRPr>
            </a:lvl1p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ianummer 3"/>
          <p:cNvSpPr>
            <a:spLocks noGrp="1"/>
          </p:cNvSpPr>
          <p:nvPr>
            <p:ph type="sldNum" sz="quarter" idx="10"/>
          </p:nvPr>
        </p:nvSpPr>
        <p:spPr/>
        <p:txBody>
          <a:bodyPr/>
          <a:lstStyle>
            <a:lvl1pPr>
              <a:defRPr/>
            </a:lvl1pPr>
          </a:lstStyle>
          <a:p>
            <a:fld id="{BF5B5DF7-635F-4D78-8237-DA456A2371F3}" type="slidenum">
              <a:rPr lang="nl-NL" altLang="nl-NL" smtClean="0"/>
              <a:pPr/>
              <a:t>‹nr.›</a:t>
            </a:fld>
            <a:endParaRPr lang="nl-NL" altLang="nl-NL"/>
          </a:p>
        </p:txBody>
      </p:sp>
    </p:spTree>
    <p:extLst>
      <p:ext uri="{BB962C8B-B14F-4D97-AF65-F5344CB8AC3E}">
        <p14:creationId xmlns:p14="http://schemas.microsoft.com/office/powerpoint/2010/main" val="3302735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425" y="1263650"/>
            <a:ext cx="8060400" cy="571500"/>
          </a:xfrm>
        </p:spPr>
        <p:txBody>
          <a:bodyPr/>
          <a:lstStyle>
            <a:lvl1pPr>
              <a:defRPr>
                <a:solidFill>
                  <a:srgbClr val="A90061"/>
                </a:solidFill>
              </a:defRPr>
            </a:lvl1pPr>
          </a:lstStyle>
          <a:p>
            <a:r>
              <a:rPr lang="nl-NL" smtClean="0"/>
              <a:t>Klik om de stijl te bewerken</a:t>
            </a:r>
            <a:endParaRPr lang="nl-NL"/>
          </a:p>
        </p:txBody>
      </p:sp>
      <p:sp>
        <p:nvSpPr>
          <p:cNvPr id="3" name="Tijdelijke aanduiding voor inhoud 2"/>
          <p:cNvSpPr>
            <a:spLocks noGrp="1"/>
          </p:cNvSpPr>
          <p:nvPr>
            <p:ph sz="half" idx="1"/>
          </p:nvPr>
        </p:nvSpPr>
        <p:spPr>
          <a:xfrm>
            <a:off x="352425" y="1800225"/>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3600" y="1800225"/>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ianummer 4"/>
          <p:cNvSpPr>
            <a:spLocks noGrp="1"/>
          </p:cNvSpPr>
          <p:nvPr>
            <p:ph type="sldNum" sz="quarter" idx="10"/>
          </p:nvPr>
        </p:nvSpPr>
        <p:spPr/>
        <p:txBody>
          <a:bodyPr/>
          <a:lstStyle>
            <a:lvl1pPr>
              <a:defRPr/>
            </a:lvl1pPr>
          </a:lstStyle>
          <a:p>
            <a:fld id="{A9C00E9E-DF9C-40DD-918D-F956919BA4A0}" type="slidenum">
              <a:rPr lang="nl-NL" altLang="nl-NL" smtClean="0"/>
              <a:pPr/>
              <a:t>‹nr.›</a:t>
            </a:fld>
            <a:endParaRPr lang="nl-NL" altLang="nl-NL"/>
          </a:p>
        </p:txBody>
      </p:sp>
    </p:spTree>
    <p:extLst>
      <p:ext uri="{BB962C8B-B14F-4D97-AF65-F5344CB8AC3E}">
        <p14:creationId xmlns:p14="http://schemas.microsoft.com/office/powerpoint/2010/main" val="1531170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864000"/>
          </a:xfrm>
        </p:spPr>
        <p:txBody>
          <a:bodyPr anchor="t" anchorCtr="0"/>
          <a:lstStyle>
            <a:lvl1pPr algn="l">
              <a:defRPr sz="2600" b="0">
                <a:solidFill>
                  <a:srgbClr val="A90061"/>
                </a:solidFill>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4572000" y="1072800"/>
            <a:ext cx="4572000" cy="5245200"/>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352800" y="2178000"/>
            <a:ext cx="4129200" cy="40320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ianummer 4"/>
          <p:cNvSpPr>
            <a:spLocks noGrp="1"/>
          </p:cNvSpPr>
          <p:nvPr>
            <p:ph type="sldNum" sz="quarter" idx="10"/>
          </p:nvPr>
        </p:nvSpPr>
        <p:spPr/>
        <p:txBody>
          <a:bodyPr/>
          <a:lstStyle>
            <a:lvl1pPr>
              <a:defRPr/>
            </a:lvl1pPr>
          </a:lstStyle>
          <a:p>
            <a:fld id="{E7EEABE7-B0BF-44C5-9601-378D730D3F98}" type="slidenum">
              <a:rPr lang="nl-NL" altLang="nl-NL" smtClean="0"/>
              <a:pPr/>
              <a:t>‹nr.›</a:t>
            </a:fld>
            <a:endParaRPr lang="nl-NL" altLang="nl-NL"/>
          </a:p>
        </p:txBody>
      </p:sp>
    </p:spTree>
    <p:extLst>
      <p:ext uri="{BB962C8B-B14F-4D97-AF65-F5344CB8AC3E}">
        <p14:creationId xmlns:p14="http://schemas.microsoft.com/office/powerpoint/2010/main" val="14979746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2" name="Rectangle 18"/>
          <p:cNvSpPr>
            <a:spLocks noChangeArrowheads="1"/>
          </p:cNvSpPr>
          <p:nvPr/>
        </p:nvSpPr>
        <p:spPr bwMode="auto">
          <a:xfrm>
            <a:off x="0" y="0"/>
            <a:ext cx="9144000" cy="1073150"/>
          </a:xfrm>
          <a:prstGeom prst="rect">
            <a:avLst/>
          </a:prstGeom>
          <a:solidFill>
            <a:schemeClr val="accent1"/>
          </a:solidFill>
          <a:ln>
            <a:noFill/>
          </a:ln>
          <a:effectLst/>
          <a:extLst/>
        </p:spPr>
        <p:txBody>
          <a:bodyPr wrap="none" anchor="ctr"/>
          <a:lstStyle/>
          <a:p>
            <a:pPr algn="ctr"/>
            <a:endParaRPr lang="en-US" altLang="nl-NL"/>
          </a:p>
        </p:txBody>
      </p:sp>
      <p:sp>
        <p:nvSpPr>
          <p:cNvPr id="1043" name="Rectangle 19"/>
          <p:cNvSpPr>
            <a:spLocks noChangeArrowheads="1"/>
          </p:cNvSpPr>
          <p:nvPr/>
        </p:nvSpPr>
        <p:spPr bwMode="auto">
          <a:xfrm>
            <a:off x="0" y="6318250"/>
            <a:ext cx="9144000" cy="539750"/>
          </a:xfrm>
          <a:prstGeom prst="rect">
            <a:avLst/>
          </a:prstGeom>
          <a:solidFill>
            <a:schemeClr val="accent1"/>
          </a:solidFill>
          <a:ln>
            <a:noFill/>
          </a:ln>
          <a:effectLst/>
          <a:extLst/>
        </p:spPr>
        <p:txBody>
          <a:bodyPr wrap="none" anchor="ctr"/>
          <a:lstStyle/>
          <a:p>
            <a:pPr algn="ctr"/>
            <a:endParaRPr lang="en-US" altLang="nl-NL"/>
          </a:p>
        </p:txBody>
      </p:sp>
      <p:sp>
        <p:nvSpPr>
          <p:cNvPr id="1026" name="Rectangle 2"/>
          <p:cNvSpPr>
            <a:spLocks noGrp="1" noChangeArrowheads="1"/>
          </p:cNvSpPr>
          <p:nvPr>
            <p:ph type="title"/>
          </p:nvPr>
        </p:nvSpPr>
        <p:spPr bwMode="auto">
          <a:xfrm>
            <a:off x="352425" y="1263650"/>
            <a:ext cx="8229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nl-NL" altLang="nl-NL" dirty="0" smtClean="0"/>
          </a:p>
        </p:txBody>
      </p:sp>
      <p:pic>
        <p:nvPicPr>
          <p:cNvPr id="1055" name="Picture 31" descr="Vervolgpagina"/>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0" y="0"/>
            <a:ext cx="9144000" cy="85725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373063" y="6376988"/>
            <a:ext cx="712787"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defRPr sz="1000">
                <a:solidFill>
                  <a:srgbClr val="000000"/>
                </a:solidFill>
                <a:cs typeface="Arial" charset="0"/>
              </a:defRPr>
            </a:lvl1pPr>
          </a:lstStyle>
          <a:p>
            <a:fld id="{B6A52444-3423-4FC1-A0B0-26E90F2782A1}" type="slidenum">
              <a:rPr lang="nl-NL" altLang="nl-NL" smtClean="0"/>
              <a:pPr/>
              <a:t>‹nr.›</a:t>
            </a:fld>
            <a:endParaRPr lang="nl-NL" altLang="nl-NL" dirty="0"/>
          </a:p>
        </p:txBody>
      </p:sp>
      <p:sp>
        <p:nvSpPr>
          <p:cNvPr id="1057" name="shpPagina"/>
          <p:cNvSpPr>
            <a:spLocks noGrp="1" noChangeArrowheads="1"/>
          </p:cNvSpPr>
          <p:nvPr>
            <p:ph type="body" idx="1"/>
          </p:nvPr>
        </p:nvSpPr>
        <p:spPr bwMode="auto">
          <a:xfrm>
            <a:off x="352425" y="1800225"/>
            <a:ext cx="8229600"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nl-NL" altLang="nl-NL" dirty="0" smtClean="0"/>
          </a:p>
        </p:txBody>
      </p:sp>
      <p:sp>
        <p:nvSpPr>
          <p:cNvPr id="1059" name="voettekst"/>
          <p:cNvSpPr txBox="1">
            <a:spLocks noChangeArrowheads="1"/>
          </p:cNvSpPr>
          <p:nvPr/>
        </p:nvSpPr>
        <p:spPr bwMode="auto">
          <a:xfrm>
            <a:off x="4476750" y="6372225"/>
            <a:ext cx="4164013"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nl-NL" altLang="nl-NL" sz="1000" smtClean="0">
                <a:solidFill>
                  <a:srgbClr val="000000"/>
                </a:solidFill>
              </a:rPr>
              <a:t>12 mei 2016 SOLID bijeenkomst</a:t>
            </a:r>
            <a:endParaRPr lang="nl-NL" altLang="nl-NL" sz="10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Lst>
  <p:hf hdr="0" ftr="0" dt="0"/>
  <p:txStyles>
    <p:titleStyle>
      <a:lvl1pPr algn="l" rtl="0" eaLnBrk="1" fontAlgn="base" hangingPunct="1">
        <a:spcBef>
          <a:spcPct val="0"/>
        </a:spcBef>
        <a:spcAft>
          <a:spcPct val="0"/>
        </a:spcAft>
        <a:defRPr sz="2600">
          <a:solidFill>
            <a:srgbClr val="A90061"/>
          </a:solidFill>
          <a:latin typeface="+mj-lt"/>
          <a:ea typeface="+mj-ea"/>
          <a:cs typeface="+mj-cs"/>
        </a:defRPr>
      </a:lvl1pPr>
      <a:lvl2pPr algn="l" rtl="0" eaLnBrk="1" fontAlgn="base" hangingPunct="1">
        <a:spcBef>
          <a:spcPct val="0"/>
        </a:spcBef>
        <a:spcAft>
          <a:spcPct val="0"/>
        </a:spcAft>
        <a:defRPr sz="2600">
          <a:solidFill>
            <a:schemeClr val="tx2"/>
          </a:solidFill>
          <a:latin typeface="Verdana" pitchFamily="34" charset="0"/>
        </a:defRPr>
      </a:lvl2pPr>
      <a:lvl3pPr algn="l" rtl="0" eaLnBrk="1" fontAlgn="base" hangingPunct="1">
        <a:spcBef>
          <a:spcPct val="0"/>
        </a:spcBef>
        <a:spcAft>
          <a:spcPct val="0"/>
        </a:spcAft>
        <a:defRPr sz="2600">
          <a:solidFill>
            <a:schemeClr val="tx2"/>
          </a:solidFill>
          <a:latin typeface="Verdana" pitchFamily="34" charset="0"/>
        </a:defRPr>
      </a:lvl3pPr>
      <a:lvl4pPr algn="l" rtl="0" eaLnBrk="1" fontAlgn="base" hangingPunct="1">
        <a:spcBef>
          <a:spcPct val="0"/>
        </a:spcBef>
        <a:spcAft>
          <a:spcPct val="0"/>
        </a:spcAft>
        <a:defRPr sz="2600">
          <a:solidFill>
            <a:schemeClr val="tx2"/>
          </a:solidFill>
          <a:latin typeface="Verdana" pitchFamily="34" charset="0"/>
        </a:defRPr>
      </a:lvl4pPr>
      <a:lvl5pPr algn="l" rtl="0" eaLnBrk="1" fontAlgn="base" hangingPunct="1">
        <a:spcBef>
          <a:spcPct val="0"/>
        </a:spcBef>
        <a:spcAft>
          <a:spcPct val="0"/>
        </a:spcAft>
        <a:defRPr sz="2600">
          <a:solidFill>
            <a:schemeClr val="tx2"/>
          </a:solidFill>
          <a:latin typeface="Verdana" pitchFamily="34" charset="0"/>
        </a:defRPr>
      </a:lvl5pPr>
      <a:lvl6pPr marL="457200" algn="l" rtl="0" eaLnBrk="1" fontAlgn="base" hangingPunct="1">
        <a:spcBef>
          <a:spcPct val="0"/>
        </a:spcBef>
        <a:spcAft>
          <a:spcPct val="0"/>
        </a:spcAft>
        <a:defRPr sz="2600">
          <a:solidFill>
            <a:schemeClr val="tx2"/>
          </a:solidFill>
          <a:latin typeface="Verdana" pitchFamily="34" charset="0"/>
        </a:defRPr>
      </a:lvl6pPr>
      <a:lvl7pPr marL="914400" algn="l" rtl="0" eaLnBrk="1" fontAlgn="base" hangingPunct="1">
        <a:spcBef>
          <a:spcPct val="0"/>
        </a:spcBef>
        <a:spcAft>
          <a:spcPct val="0"/>
        </a:spcAft>
        <a:defRPr sz="2600">
          <a:solidFill>
            <a:schemeClr val="tx2"/>
          </a:solidFill>
          <a:latin typeface="Verdana" pitchFamily="34" charset="0"/>
        </a:defRPr>
      </a:lvl7pPr>
      <a:lvl8pPr marL="1371600" algn="l" rtl="0" eaLnBrk="1" fontAlgn="base" hangingPunct="1">
        <a:spcBef>
          <a:spcPct val="0"/>
        </a:spcBef>
        <a:spcAft>
          <a:spcPct val="0"/>
        </a:spcAft>
        <a:defRPr sz="2600">
          <a:solidFill>
            <a:schemeClr val="tx2"/>
          </a:solidFill>
          <a:latin typeface="Verdana" pitchFamily="34" charset="0"/>
        </a:defRPr>
      </a:lvl8pPr>
      <a:lvl9pPr marL="1828800" algn="l" rtl="0" eaLnBrk="1" fontAlgn="base" hangingPunct="1">
        <a:spcBef>
          <a:spcPct val="0"/>
        </a:spcBef>
        <a:spcAft>
          <a:spcPct val="0"/>
        </a:spcAft>
        <a:defRPr sz="2600">
          <a:solidFill>
            <a:schemeClr val="tx2"/>
          </a:solidFill>
          <a:latin typeface="Verdana" pitchFamily="34" charset="0"/>
        </a:defRPr>
      </a:lvl9pPr>
    </p:titleStyle>
    <p:bodyStyle>
      <a:lvl1pPr algn="l" rtl="0" eaLnBrk="1" fontAlgn="base" hangingPunct="1">
        <a:spcBef>
          <a:spcPct val="20000"/>
        </a:spcBef>
        <a:spcAft>
          <a:spcPct val="0"/>
        </a:spcAft>
        <a:tabLst>
          <a:tab pos="742950" algn="l"/>
          <a:tab pos="806450" algn="l"/>
        </a:tabLst>
        <a:defRPr>
          <a:solidFill>
            <a:schemeClr val="tx1"/>
          </a:solidFill>
          <a:latin typeface="+mn-lt"/>
          <a:ea typeface="+mn-ea"/>
          <a:cs typeface="+mn-cs"/>
        </a:defRPr>
      </a:lvl1pPr>
      <a:lvl2pPr marL="1588" indent="195263"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2pPr>
      <a:lvl3pPr marL="198438" indent="227013" algn="l" rtl="0" eaLnBrk="1" fontAlgn="base" hangingPunct="1">
        <a:spcBef>
          <a:spcPct val="20000"/>
        </a:spcBef>
        <a:spcAft>
          <a:spcPct val="0"/>
        </a:spcAft>
        <a:buSzPct val="80000"/>
        <a:buFont typeface="Verdana" pitchFamily="34" charset="0"/>
        <a:buChar char="–"/>
        <a:tabLst>
          <a:tab pos="742950" algn="l"/>
          <a:tab pos="806450" algn="l"/>
        </a:tabLst>
        <a:defRPr>
          <a:solidFill>
            <a:schemeClr val="tx1"/>
          </a:solidFill>
          <a:latin typeface="+mn-lt"/>
        </a:defRPr>
      </a:lvl3pPr>
      <a:lvl4pPr marL="427038" indent="228600" algn="l" rtl="0" eaLnBrk="1" fontAlgn="base" hangingPunct="1">
        <a:spcBef>
          <a:spcPct val="20000"/>
        </a:spcBef>
        <a:spcAft>
          <a:spcPct val="0"/>
        </a:spcAft>
        <a:buFont typeface="Verdana" pitchFamily="34" charset="0"/>
        <a:buChar char="&gt;"/>
        <a:tabLst>
          <a:tab pos="742950" algn="l"/>
          <a:tab pos="806450" algn="l"/>
        </a:tabLst>
        <a:defRPr>
          <a:solidFill>
            <a:schemeClr val="tx1"/>
          </a:solidFill>
          <a:latin typeface="+mn-lt"/>
        </a:defRPr>
      </a:lvl4pPr>
      <a:lvl5pPr marL="679450" indent="241300"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5pPr>
      <a:lvl6pPr marL="1136650" indent="241300"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6pPr>
      <a:lvl7pPr marL="1593850" indent="241300"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7pPr>
      <a:lvl8pPr marL="2051050" indent="241300"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8pPr>
      <a:lvl9pPr marL="2508250" indent="241300" algn="l" rtl="0" eaLnBrk="1" fontAlgn="base" hangingPunct="1">
        <a:spcBef>
          <a:spcPct val="20000"/>
        </a:spcBef>
        <a:spcAft>
          <a:spcPct val="0"/>
        </a:spcAft>
        <a:buFont typeface="Verdana" pitchFamily="34" charset="0"/>
        <a:buChar char="»"/>
        <a:tabLst>
          <a:tab pos="742950" algn="l"/>
          <a:tab pos="806450" algn="l"/>
        </a:tabLst>
        <a:defRPr>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title">
    <p:spTree>
      <p:nvGrpSpPr>
        <p:cNvPr id="1" name=""/>
        <p:cNvGrpSpPr/>
        <p:nvPr/>
      </p:nvGrpSpPr>
      <p:grpSpPr>
        <a:xfrm>
          <a:off x="0" y="0"/>
          <a:ext cx="0" cy="0"/>
          <a:chOff x="0" y="0"/>
          <a:chExt cx="0" cy="0"/>
        </a:xfrm>
      </p:grpSpPr>
      <p:pic>
        <p:nvPicPr>
          <p:cNvPr id="6" name="strapline-image"/>
          <p:cNvPicPr>
            <a:picLocks/>
          </p:cNvPicPr>
          <p:nvPr/>
        </p:nvPicPr>
        <p:blipFill>
          <a:blip r:embed="rId3">
            <a:extLst>
              <a:ext uri="{28A0092B-C50C-407E-A947-70E740481C1C}">
                <a14:useLocalDpi xmlns:a14="http://schemas.microsoft.com/office/drawing/2010/main"/>
              </a:ext>
            </a:extLst>
          </a:blip>
          <a:stretch>
            <a:fillRect/>
          </a:stretch>
        </p:blipFill>
        <p:spPr>
          <a:xfrm>
            <a:off x="0" y="0"/>
            <a:ext cx="4572000" cy="6858000"/>
          </a:xfrm>
          <a:prstGeom prst="rect">
            <a:avLst/>
          </a:prstGeom>
        </p:spPr>
      </p:pic>
      <p:pic>
        <p:nvPicPr>
          <p:cNvPr id="4098" name="Picture 2" descr="http://www.abvvsenioren.be/images/upload/20126/shutterstock_71611030.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 y="0"/>
            <a:ext cx="455933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26" name="Rectangle 2"/>
          <p:cNvSpPr>
            <a:spLocks noGrp="1" noChangeArrowheads="1"/>
          </p:cNvSpPr>
          <p:nvPr>
            <p:ph type="ctrTitle"/>
          </p:nvPr>
        </p:nvSpPr>
        <p:spPr/>
        <p:txBody>
          <a:bodyPr/>
          <a:lstStyle/>
          <a:p>
            <a:r>
              <a:rPr lang="nl-NL" altLang="nl-NL" smtClean="0"/>
              <a:t>evaluaties EVF EIF ETF EBF 2011-2013</a:t>
            </a:r>
            <a:endParaRPr lang="nl-NL" altLang="nl-NL" dirty="0"/>
          </a:p>
        </p:txBody>
      </p:sp>
      <p:sp>
        <p:nvSpPr>
          <p:cNvPr id="26627" name="Rectangle 3"/>
          <p:cNvSpPr>
            <a:spLocks noGrp="1" noChangeArrowheads="1"/>
          </p:cNvSpPr>
          <p:nvPr>
            <p:ph type="subTitle" idx="1"/>
          </p:nvPr>
        </p:nvSpPr>
        <p:spPr>
          <a:xfrm>
            <a:off x="4899392" y="4626176"/>
            <a:ext cx="3598863" cy="2703513"/>
          </a:xfrm>
        </p:spPr>
        <p:txBody>
          <a:bodyPr/>
          <a:lstStyle/>
          <a:p>
            <a:endParaRPr lang="nl-NL" altLang="nl-NL" smtClean="0"/>
          </a:p>
          <a:p>
            <a:endParaRPr lang="nl-NL" altLang="nl-NL"/>
          </a:p>
          <a:p>
            <a:endParaRPr lang="nl-NL" altLang="nl-NL" sz="1200" smtClean="0"/>
          </a:p>
          <a:p>
            <a:r>
              <a:rPr lang="nl-NL" altLang="nl-NL" sz="1200" smtClean="0"/>
              <a:t>Maikki Huurdeman en Maddy Craenen</a:t>
            </a:r>
          </a:p>
          <a:p>
            <a:r>
              <a:rPr lang="nl-NL" altLang="nl-NL" sz="1200" smtClean="0"/>
              <a:t>Van de Bunt adviseurs en Bureau Verantwoordelijke Autoriteit DRV</a:t>
            </a:r>
            <a:endParaRPr lang="nl-NL" altLang="nl-NL" sz="1200" dirty="0"/>
          </a:p>
        </p:txBody>
      </p:sp>
      <p:sp>
        <p:nvSpPr>
          <p:cNvPr id="2" name="Tijdelijke aanduiding voor datum 1"/>
          <p:cNvSpPr>
            <a:spLocks noGrp="1"/>
          </p:cNvSpPr>
          <p:nvPr>
            <p:ph type="dt" sz="half" idx="2"/>
          </p:nvPr>
        </p:nvSpPr>
        <p:spPr/>
        <p:txBody>
          <a:bodyPr/>
          <a:lstStyle/>
          <a:p>
            <a:r>
              <a:rPr lang="nl-NL" altLang="nl-NL" smtClean="0"/>
              <a:t>12 mei 2016</a:t>
            </a:r>
            <a:endParaRPr lang="nl-NL" altLang="nl-NL" dirty="0"/>
          </a:p>
        </p:txBody>
      </p:sp>
      <p:pic>
        <p:nvPicPr>
          <p:cNvPr id="5" name="logo"/>
          <p:cNvPicPr>
            <a:picLocks/>
          </p:cNvPicPr>
          <p:nvPr/>
        </p:nvPicPr>
        <p:blipFill>
          <a:blip r:embed="rId5" cstate="print">
            <a:extLst>
              <a:ext uri="{28A0092B-C50C-407E-A947-70E740481C1C}">
                <a14:useLocalDpi xmlns:a14="http://schemas.microsoft.com/office/drawing/2010/main"/>
              </a:ext>
            </a:extLst>
          </a:blip>
          <a:stretch>
            <a:fillRect/>
          </a:stretch>
        </p:blipFill>
        <p:spPr>
          <a:xfrm>
            <a:off x="4262400" y="0"/>
            <a:ext cx="625213" cy="157638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EBF facts and figures</a:t>
            </a:r>
            <a:endParaRPr lang="nl-NL"/>
          </a:p>
        </p:txBody>
      </p:sp>
      <p:sp>
        <p:nvSpPr>
          <p:cNvPr id="3" name="Tijdelijke aanduiding voor inhoud 2"/>
          <p:cNvSpPr>
            <a:spLocks noGrp="1"/>
          </p:cNvSpPr>
          <p:nvPr>
            <p:ph idx="1"/>
          </p:nvPr>
        </p:nvSpPr>
        <p:spPr>
          <a:xfrm>
            <a:off x="4797426" y="3408890"/>
            <a:ext cx="4288367" cy="2695575"/>
          </a:xfrm>
        </p:spPr>
        <p:txBody>
          <a:bodyPr/>
          <a:lstStyle/>
          <a:p>
            <a:pPr marL="285750" indent="-285750">
              <a:buFont typeface="Arial" panose="020B0604020202020204" pitchFamily="34" charset="0"/>
              <a:buChar char="•"/>
            </a:pPr>
            <a:r>
              <a:rPr lang="nl-NL" sz="1600" b="1" smtClean="0"/>
              <a:t>Aanschaf vaartuig </a:t>
            </a:r>
            <a:r>
              <a:rPr lang="nl-NL" sz="1600" smtClean="0"/>
              <a:t>voor gebruik in haven Rotterdam (en evt in EU)</a:t>
            </a:r>
          </a:p>
          <a:p>
            <a:pPr marL="285750" indent="-285750">
              <a:buFont typeface="Arial" panose="020B0604020202020204" pitchFamily="34" charset="0"/>
              <a:buChar char="•"/>
            </a:pPr>
            <a:r>
              <a:rPr lang="nl-NL" sz="1600" smtClean="0"/>
              <a:t>Ontwikkelen en aanschaffen vernieuwde balies voor grenswachters op Schiphol</a:t>
            </a:r>
          </a:p>
          <a:p>
            <a:pPr marL="285750" indent="-285750">
              <a:buFont typeface="Arial" panose="020B0604020202020204" pitchFamily="34" charset="0"/>
              <a:buChar char="•"/>
            </a:pPr>
            <a:r>
              <a:rPr lang="nl-NL" sz="1600" smtClean="0"/>
              <a:t>Financieren van de inzet van Immigratie Verbindingsfunctionarissen (ILOs)</a:t>
            </a:r>
          </a:p>
          <a:p>
            <a:pPr marL="285750" indent="-285750">
              <a:buFont typeface="Arial" panose="020B0604020202020204" pitchFamily="34" charset="0"/>
              <a:buChar char="•"/>
            </a:pPr>
            <a:r>
              <a:rPr lang="nl-NL" sz="1600" b="1" smtClean="0"/>
              <a:t>Totaal 4800 mensen werkzaam op gebied grenscontrole getraind</a:t>
            </a:r>
            <a:endParaRPr lang="nl-NL" sz="1600" b="1"/>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10</a:t>
            </a:fld>
            <a:endParaRPr lang="nl-NL" altLang="nl-NL"/>
          </a:p>
        </p:txBody>
      </p:sp>
      <p:pic>
        <p:nvPicPr>
          <p:cNvPr id="7"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
        <p:nvSpPr>
          <p:cNvPr id="6" name="Tekstvak 5"/>
          <p:cNvSpPr txBox="1"/>
          <p:nvPr/>
        </p:nvSpPr>
        <p:spPr>
          <a:xfrm>
            <a:off x="321733" y="1820333"/>
            <a:ext cx="4030134" cy="2062103"/>
          </a:xfrm>
          <a:prstGeom prst="rect">
            <a:avLst/>
          </a:prstGeom>
          <a:noFill/>
        </p:spPr>
        <p:txBody>
          <a:bodyPr wrap="square" rtlCol="0">
            <a:spAutoFit/>
          </a:bodyPr>
          <a:lstStyle/>
          <a:p>
            <a:r>
              <a:rPr lang="nl-NL" sz="1600" b="1"/>
              <a:t>7 Projecten </a:t>
            </a:r>
            <a:r>
              <a:rPr lang="nl-NL" sz="1600"/>
              <a:t>gefinancierd aan overheidsorganisaties:</a:t>
            </a:r>
          </a:p>
          <a:p>
            <a:r>
              <a:rPr lang="nl-NL" sz="1600"/>
              <a:t>Waarvan 4 IT- projecten: </a:t>
            </a:r>
          </a:p>
          <a:p>
            <a:pPr marL="285750" indent="-285750">
              <a:buFont typeface="Arial" panose="020B0604020202020204" pitchFamily="34" charset="0"/>
              <a:buChar char="•"/>
            </a:pPr>
            <a:r>
              <a:rPr lang="nl-NL" sz="1600"/>
              <a:t>ABC solution (waaronder plaatsen </a:t>
            </a:r>
            <a:r>
              <a:rPr lang="nl-NL" sz="1600" b="1"/>
              <a:t>36 e-gates op Schiphol</a:t>
            </a:r>
            <a:r>
              <a:rPr lang="nl-NL" sz="1600"/>
              <a:t>)</a:t>
            </a:r>
          </a:p>
          <a:p>
            <a:pPr marL="285750" indent="-285750">
              <a:buFont typeface="Arial" panose="020B0604020202020204" pitchFamily="34" charset="0"/>
              <a:buChar char="•"/>
            </a:pPr>
            <a:r>
              <a:rPr lang="nl-NL" sz="1600"/>
              <a:t>Advanced Passengers Information</a:t>
            </a:r>
          </a:p>
          <a:p>
            <a:pPr marL="285750" indent="-285750">
              <a:buFont typeface="Arial" panose="020B0604020202020204" pitchFamily="34" charset="0"/>
              <a:buChar char="•"/>
            </a:pPr>
            <a:r>
              <a:rPr lang="nl-NL" sz="1600"/>
              <a:t>Implementeren EU VIS systeem</a:t>
            </a:r>
          </a:p>
          <a:p>
            <a:pPr marL="285750" indent="-285750">
              <a:buFont typeface="Arial" panose="020B0604020202020204" pitchFamily="34" charset="0"/>
              <a:buChar char="•"/>
            </a:pPr>
            <a:r>
              <a:rPr lang="nl-NL" sz="1600"/>
              <a:t>Implementeren EU SIS II </a:t>
            </a:r>
            <a:r>
              <a:rPr lang="nl-NL" sz="1600" smtClean="0"/>
              <a:t>systeem</a:t>
            </a:r>
            <a:endParaRPr lang="nl-NL" sz="1600"/>
          </a:p>
        </p:txBody>
      </p:sp>
      <p:pic>
        <p:nvPicPr>
          <p:cNvPr id="4098" name="Picture 2" descr="R:\DMB\070 Regie en Bestuur\010 PEF VenJ\PEF\EBF\Foto's\ZHP Rotterdam\JJ Stok-Solid Funds EC-The Netherlands-EBF-AFP-IMG_7870.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b="18212"/>
          <a:stretch/>
        </p:blipFill>
        <p:spPr bwMode="auto">
          <a:xfrm>
            <a:off x="4859866" y="1337733"/>
            <a:ext cx="3742267" cy="204046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R:\DMB\070 Regie en Bestuur\010 PEF VenJ\PEF\EBF\Foto's\ZHP Rotterdam\JJ Stok-Solid Funds EC-The Netherlands-EBF-AFP-IMG_7212.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t="6638" b="16426"/>
          <a:stretch/>
        </p:blipFill>
        <p:spPr bwMode="auto">
          <a:xfrm>
            <a:off x="364068" y="4368804"/>
            <a:ext cx="3666067" cy="1880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209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fbeeldingsresultaat voor nederlan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20015" y="1166722"/>
            <a:ext cx="1962150" cy="232410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nl-NL" dirty="0" smtClean="0"/>
              <a:t>Evaluatie Europees Buitengrenzen Fonds</a:t>
            </a:r>
            <a:endParaRPr lang="nl-NL" dirty="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11</a:t>
            </a:fld>
            <a:endParaRPr lang="nl-NL" altLang="nl-NL"/>
          </a:p>
        </p:txBody>
      </p:sp>
      <p:sp>
        <p:nvSpPr>
          <p:cNvPr id="9" name="Afgeronde rechthoek 8"/>
          <p:cNvSpPr/>
          <p:nvPr/>
        </p:nvSpPr>
        <p:spPr>
          <a:xfrm>
            <a:off x="707008" y="4950107"/>
            <a:ext cx="3490175" cy="122475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Voorwaarden fonds beperkend</a:t>
            </a:r>
            <a:endParaRPr lang="nl-NL" sz="1400" u="sng" dirty="0">
              <a:solidFill>
                <a:schemeClr val="tx1"/>
              </a:solidFill>
            </a:endParaRPr>
          </a:p>
          <a:p>
            <a:pPr marL="285750" indent="-285750">
              <a:buFont typeface="Arial" panose="020B0604020202020204" pitchFamily="34" charset="0"/>
              <a:buChar char="•"/>
            </a:pPr>
            <a:r>
              <a:rPr lang="nl-NL" sz="1400" dirty="0">
                <a:solidFill>
                  <a:schemeClr val="tx1"/>
                </a:solidFill>
              </a:rPr>
              <a:t>Jaartranches passen niet bij de aard van de projecten</a:t>
            </a:r>
          </a:p>
          <a:p>
            <a:pPr marL="285750" indent="-285750">
              <a:buFont typeface="Arial" panose="020B0604020202020204" pitchFamily="34" charset="0"/>
              <a:buChar char="•"/>
            </a:pPr>
            <a:r>
              <a:rPr lang="nl-NL" sz="1400" dirty="0">
                <a:solidFill>
                  <a:schemeClr val="tx1"/>
                </a:solidFill>
              </a:rPr>
              <a:t>Lange doorlooptijden projecten en </a:t>
            </a:r>
            <a:r>
              <a:rPr lang="nl-NL" sz="1400" dirty="0" smtClean="0">
                <a:solidFill>
                  <a:schemeClr val="tx1"/>
                </a:solidFill>
              </a:rPr>
              <a:t>aanbestedingsprocedures</a:t>
            </a:r>
            <a:endParaRPr lang="nl-NL" sz="1400" dirty="0">
              <a:solidFill>
                <a:schemeClr val="tx1"/>
              </a:solidFill>
            </a:endParaRPr>
          </a:p>
        </p:txBody>
      </p:sp>
      <p:sp>
        <p:nvSpPr>
          <p:cNvPr id="11" name="Afgeronde rechthoek 10"/>
          <p:cNvSpPr/>
          <p:nvPr/>
        </p:nvSpPr>
        <p:spPr>
          <a:xfrm>
            <a:off x="5257891" y="4950107"/>
            <a:ext cx="3490175" cy="122475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Gevolg onderbesteding projecten</a:t>
            </a:r>
            <a:endParaRPr lang="nl-NL" sz="1400" u="sng" dirty="0">
              <a:solidFill>
                <a:schemeClr val="tx1"/>
              </a:solidFill>
            </a:endParaRPr>
          </a:p>
          <a:p>
            <a:pPr marL="285750" indent="-285750">
              <a:buFont typeface="Arial" panose="020B0604020202020204" pitchFamily="34" charset="0"/>
              <a:buChar char="•"/>
            </a:pPr>
            <a:r>
              <a:rPr lang="nl-NL" sz="1400" dirty="0" smtClean="0">
                <a:solidFill>
                  <a:schemeClr val="tx1"/>
                </a:solidFill>
              </a:rPr>
              <a:t>Binnen looptijd programma gelden niet opnieuw uit te zetten</a:t>
            </a:r>
          </a:p>
          <a:p>
            <a:pPr marL="285750" indent="-285750">
              <a:buFont typeface="Arial" panose="020B0604020202020204" pitchFamily="34" charset="0"/>
              <a:buChar char="•"/>
            </a:pPr>
            <a:r>
              <a:rPr lang="nl-NL" sz="1400" dirty="0" smtClean="0">
                <a:solidFill>
                  <a:schemeClr val="tx1"/>
                </a:solidFill>
              </a:rPr>
              <a:t>Veel vervolgprojecten</a:t>
            </a:r>
            <a:endParaRPr lang="nl-NL" sz="1400" dirty="0">
              <a:solidFill>
                <a:schemeClr val="tx1"/>
              </a:solidFill>
            </a:endParaRPr>
          </a:p>
        </p:txBody>
      </p:sp>
      <p:sp>
        <p:nvSpPr>
          <p:cNvPr id="13" name="Afgeronde rechthoek 12"/>
          <p:cNvSpPr/>
          <p:nvPr/>
        </p:nvSpPr>
        <p:spPr>
          <a:xfrm>
            <a:off x="3200958" y="3492480"/>
            <a:ext cx="4167779" cy="121330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Beperkte toegevoegde waarde</a:t>
            </a:r>
          </a:p>
          <a:p>
            <a:pPr marL="285750" indent="-285750">
              <a:buFont typeface="Arial" panose="020B0604020202020204" pitchFamily="34" charset="0"/>
              <a:buChar char="•"/>
            </a:pPr>
            <a:r>
              <a:rPr lang="nl-NL" sz="1400" dirty="0" smtClean="0">
                <a:solidFill>
                  <a:schemeClr val="tx1"/>
                </a:solidFill>
              </a:rPr>
              <a:t>Welkome </a:t>
            </a:r>
            <a:r>
              <a:rPr lang="nl-NL" sz="1400" dirty="0">
                <a:solidFill>
                  <a:schemeClr val="tx1"/>
                </a:solidFill>
              </a:rPr>
              <a:t>aanvulling op de nationale </a:t>
            </a:r>
            <a:r>
              <a:rPr lang="nl-NL" sz="1400" dirty="0" smtClean="0">
                <a:solidFill>
                  <a:schemeClr val="tx1"/>
                </a:solidFill>
              </a:rPr>
              <a:t>middelen</a:t>
            </a:r>
          </a:p>
          <a:p>
            <a:pPr marL="285750" indent="-285750">
              <a:buFont typeface="Arial" panose="020B0604020202020204" pitchFamily="34" charset="0"/>
              <a:buChar char="•"/>
            </a:pPr>
            <a:r>
              <a:rPr lang="nl-NL" sz="1400" dirty="0">
                <a:solidFill>
                  <a:schemeClr val="tx1"/>
                </a:solidFill>
              </a:rPr>
              <a:t>M</a:t>
            </a:r>
            <a:r>
              <a:rPr lang="nl-NL" sz="1400" dirty="0" smtClean="0">
                <a:solidFill>
                  <a:schemeClr val="tx1"/>
                </a:solidFill>
              </a:rPr>
              <a:t>aar </a:t>
            </a:r>
            <a:r>
              <a:rPr lang="nl-NL" sz="1400" dirty="0">
                <a:solidFill>
                  <a:schemeClr val="tx1"/>
                </a:solidFill>
              </a:rPr>
              <a:t>beperkt in omvang gegeven de opgave en de uitgaven van Nederland</a:t>
            </a:r>
          </a:p>
        </p:txBody>
      </p:sp>
      <p:cxnSp>
        <p:nvCxnSpPr>
          <p:cNvPr id="14" name="Rechte verbindingslijn met pijl 13"/>
          <p:cNvCxnSpPr>
            <a:stCxn id="9" idx="3"/>
            <a:endCxn id="11" idx="1"/>
          </p:cNvCxnSpPr>
          <p:nvPr/>
        </p:nvCxnSpPr>
        <p:spPr>
          <a:xfrm>
            <a:off x="4197183" y="5562486"/>
            <a:ext cx="1060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Afgeronde rechthoek 16"/>
          <p:cNvSpPr/>
          <p:nvPr/>
        </p:nvSpPr>
        <p:spPr>
          <a:xfrm>
            <a:off x="373062" y="1896986"/>
            <a:ext cx="2189833" cy="159383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Gefocuste inzet</a:t>
            </a:r>
          </a:p>
          <a:p>
            <a:pPr marL="285750" indent="-285750">
              <a:buFont typeface="Arial" panose="020B0604020202020204" pitchFamily="34" charset="0"/>
              <a:buChar char="•"/>
            </a:pPr>
            <a:r>
              <a:rPr lang="nl-NL" sz="1400" dirty="0" smtClean="0">
                <a:solidFill>
                  <a:schemeClr val="tx1"/>
                </a:solidFill>
              </a:rPr>
              <a:t>Voldoen </a:t>
            </a:r>
            <a:r>
              <a:rPr lang="nl-NL" sz="1400" dirty="0">
                <a:solidFill>
                  <a:schemeClr val="tx1"/>
                </a:solidFill>
              </a:rPr>
              <a:t>aan </a:t>
            </a:r>
            <a:r>
              <a:rPr lang="en-US" sz="1400" dirty="0" smtClean="0">
                <a:solidFill>
                  <a:schemeClr val="tx1"/>
                </a:solidFill>
              </a:rPr>
              <a:t>EU </a:t>
            </a:r>
            <a:r>
              <a:rPr lang="en-US" sz="1400" dirty="0" err="1" smtClean="0">
                <a:solidFill>
                  <a:schemeClr val="tx1"/>
                </a:solidFill>
              </a:rPr>
              <a:t>regelgeving</a:t>
            </a:r>
            <a:r>
              <a:rPr lang="en-US" sz="1400" dirty="0" smtClean="0">
                <a:solidFill>
                  <a:schemeClr val="tx1"/>
                </a:solidFill>
              </a:rPr>
              <a:t> </a:t>
            </a:r>
            <a:r>
              <a:rPr lang="en-US" sz="1400" dirty="0" err="1">
                <a:solidFill>
                  <a:schemeClr val="tx1"/>
                </a:solidFill>
              </a:rPr>
              <a:t>en</a:t>
            </a:r>
            <a:r>
              <a:rPr lang="en-US" sz="1400" dirty="0">
                <a:solidFill>
                  <a:schemeClr val="tx1"/>
                </a:solidFill>
              </a:rPr>
              <a:t> </a:t>
            </a:r>
            <a:r>
              <a:rPr lang="en-US" sz="1400" dirty="0" err="1" smtClean="0">
                <a:solidFill>
                  <a:schemeClr val="tx1"/>
                </a:solidFill>
              </a:rPr>
              <a:t>gezamenlijke</a:t>
            </a:r>
            <a:r>
              <a:rPr lang="en-US" sz="1400" dirty="0" smtClean="0">
                <a:solidFill>
                  <a:schemeClr val="tx1"/>
                </a:solidFill>
              </a:rPr>
              <a:t> </a:t>
            </a:r>
            <a:r>
              <a:rPr lang="en-US" sz="1400" dirty="0">
                <a:solidFill>
                  <a:schemeClr val="tx1"/>
                </a:solidFill>
              </a:rPr>
              <a:t>EU </a:t>
            </a:r>
            <a:r>
              <a:rPr lang="en-US" sz="1400" dirty="0" err="1" smtClean="0">
                <a:solidFill>
                  <a:schemeClr val="tx1"/>
                </a:solidFill>
              </a:rPr>
              <a:t>prioriteiten</a:t>
            </a:r>
            <a:endParaRPr lang="en-US" sz="1400" dirty="0" smtClean="0">
              <a:solidFill>
                <a:schemeClr val="tx1"/>
              </a:solidFill>
            </a:endParaRPr>
          </a:p>
          <a:p>
            <a:pPr marL="285750" indent="-285750">
              <a:buFont typeface="Arial" panose="020B0604020202020204" pitchFamily="34" charset="0"/>
              <a:buChar char="•"/>
            </a:pPr>
            <a:r>
              <a:rPr lang="en-US" sz="1400" dirty="0" err="1" smtClean="0">
                <a:solidFill>
                  <a:schemeClr val="tx1"/>
                </a:solidFill>
              </a:rPr>
              <a:t>Beperkt</a:t>
            </a:r>
            <a:r>
              <a:rPr lang="en-US" sz="1400" dirty="0" smtClean="0">
                <a:solidFill>
                  <a:schemeClr val="tx1"/>
                </a:solidFill>
              </a:rPr>
              <a:t> </a:t>
            </a:r>
            <a:r>
              <a:rPr lang="en-US" sz="1400" dirty="0" err="1" smtClean="0">
                <a:solidFill>
                  <a:schemeClr val="tx1"/>
                </a:solidFill>
              </a:rPr>
              <a:t>aantal</a:t>
            </a:r>
            <a:r>
              <a:rPr lang="en-US" sz="1400" dirty="0" smtClean="0">
                <a:solidFill>
                  <a:schemeClr val="tx1"/>
                </a:solidFill>
              </a:rPr>
              <a:t> </a:t>
            </a:r>
            <a:r>
              <a:rPr lang="en-US" sz="1400" dirty="0" err="1" smtClean="0">
                <a:solidFill>
                  <a:schemeClr val="tx1"/>
                </a:solidFill>
              </a:rPr>
              <a:t>projecten</a:t>
            </a:r>
            <a:endParaRPr lang="nl-NL" sz="1400" dirty="0">
              <a:solidFill>
                <a:schemeClr val="tx1"/>
              </a:solidFill>
            </a:endParaRPr>
          </a:p>
        </p:txBody>
      </p:sp>
      <p:cxnSp>
        <p:nvCxnSpPr>
          <p:cNvPr id="21" name="Gebogen verbindingslijn 20"/>
          <p:cNvCxnSpPr>
            <a:stCxn id="17" idx="2"/>
            <a:endCxn id="13" idx="1"/>
          </p:cNvCxnSpPr>
          <p:nvPr/>
        </p:nvCxnSpPr>
        <p:spPr>
          <a:xfrm rot="16200000" flipH="1">
            <a:off x="2030314" y="2928487"/>
            <a:ext cx="608308" cy="1732979"/>
          </a:xfrm>
          <a:prstGeom prst="bentConnector2">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Afgeronde rechthoek 26"/>
          <p:cNvSpPr/>
          <p:nvPr/>
        </p:nvSpPr>
        <p:spPr>
          <a:xfrm>
            <a:off x="3638796" y="2204506"/>
            <a:ext cx="2943382" cy="97879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Doelstellingen gehaald</a:t>
            </a:r>
            <a:endParaRPr lang="nl-NL" sz="1400" dirty="0" smtClean="0">
              <a:solidFill>
                <a:schemeClr val="tx1"/>
              </a:solidFill>
            </a:endParaRPr>
          </a:p>
          <a:p>
            <a:pPr marL="285750" indent="-285750">
              <a:buFont typeface="Arial" panose="020B0604020202020204" pitchFamily="34" charset="0"/>
              <a:buChar char="•"/>
            </a:pPr>
            <a:r>
              <a:rPr lang="nl-NL" sz="1400" dirty="0" smtClean="0">
                <a:solidFill>
                  <a:schemeClr val="tx1"/>
                </a:solidFill>
              </a:rPr>
              <a:t>Bijdragen aan EU geïntegreerd grensbewakingssysteem</a:t>
            </a:r>
          </a:p>
        </p:txBody>
      </p:sp>
      <p:cxnSp>
        <p:nvCxnSpPr>
          <p:cNvPr id="2048" name="Gebogen verbindingslijn 2047"/>
          <p:cNvCxnSpPr>
            <a:stCxn id="17" idx="3"/>
            <a:endCxn id="27" idx="1"/>
          </p:cNvCxnSpPr>
          <p:nvPr/>
        </p:nvCxnSpPr>
        <p:spPr>
          <a:xfrm flipV="1">
            <a:off x="2562895" y="2693904"/>
            <a:ext cx="1075901"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61" name="Rechte verbindingslijn 2060"/>
          <p:cNvCxnSpPr>
            <a:stCxn id="27" idx="2"/>
          </p:cNvCxnSpPr>
          <p:nvPr/>
        </p:nvCxnSpPr>
        <p:spPr>
          <a:xfrm>
            <a:off x="5110487" y="3183301"/>
            <a:ext cx="0" cy="3075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7390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6291" y="1255183"/>
            <a:ext cx="8229600" cy="571500"/>
          </a:xfrm>
        </p:spPr>
        <p:txBody>
          <a:bodyPr/>
          <a:lstStyle/>
          <a:p>
            <a:r>
              <a:rPr lang="nl-NL" smtClean="0"/>
              <a:t>EVF facts and figures</a:t>
            </a:r>
            <a:endParaRPr lang="nl-NL"/>
          </a:p>
        </p:txBody>
      </p:sp>
      <p:sp>
        <p:nvSpPr>
          <p:cNvPr id="3" name="Tijdelijke aanduiding voor inhoud 2"/>
          <p:cNvSpPr>
            <a:spLocks noGrp="1"/>
          </p:cNvSpPr>
          <p:nvPr>
            <p:ph idx="1"/>
          </p:nvPr>
        </p:nvSpPr>
        <p:spPr>
          <a:xfrm>
            <a:off x="352425" y="1800225"/>
            <a:ext cx="4879975" cy="2102908"/>
          </a:xfrm>
        </p:spPr>
        <p:txBody>
          <a:bodyPr/>
          <a:lstStyle/>
          <a:p>
            <a:r>
              <a:rPr lang="nl-NL" sz="1600" b="1" smtClean="0"/>
              <a:t>45 projecten gefinancierd </a:t>
            </a:r>
            <a:r>
              <a:rPr lang="nl-NL" sz="1600" smtClean="0"/>
              <a:t>waarvan </a:t>
            </a:r>
            <a:r>
              <a:rPr lang="nl-NL" sz="1600" b="1" smtClean="0"/>
              <a:t>24 ngo</a:t>
            </a:r>
            <a:r>
              <a:rPr lang="nl-NL" sz="1600" smtClean="0"/>
              <a:t>, 15 centrale overheid, 2 lokale overheid, 2 ondernemingen en 2 internationale organisaties. Meeste projecten (36) waren uitvoeringsgericht en niet op evaluatiemethoden (2), 7 internationaal gericht op samenwerking met andere landen. Plus </a:t>
            </a:r>
            <a:r>
              <a:rPr lang="nl-NL" sz="1600" b="1" smtClean="0"/>
              <a:t>1 emergency measure </a:t>
            </a:r>
            <a:r>
              <a:rPr lang="nl-NL" sz="1600" smtClean="0"/>
              <a:t>= 46</a:t>
            </a:r>
          </a:p>
          <a:p>
            <a:endParaRPr lang="nl-NL" sz="160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12</a:t>
            </a:fld>
            <a:endParaRPr lang="nl-NL" altLang="nl-NL"/>
          </a:p>
        </p:txBody>
      </p:sp>
      <p:pic>
        <p:nvPicPr>
          <p:cNvPr id="6"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5427134" y="2514600"/>
            <a:ext cx="3497792" cy="3293209"/>
          </a:xfrm>
          <a:prstGeom prst="rect">
            <a:avLst/>
          </a:prstGeom>
          <a:noFill/>
        </p:spPr>
        <p:txBody>
          <a:bodyPr wrap="square" rtlCol="0">
            <a:spAutoFit/>
          </a:bodyPr>
          <a:lstStyle/>
          <a:p>
            <a:r>
              <a:rPr lang="nl-NL" sz="1600" b="1"/>
              <a:t>19437 personen </a:t>
            </a:r>
            <a:r>
              <a:rPr lang="nl-NL" sz="1600"/>
              <a:t>hebben ‘</a:t>
            </a:r>
            <a:r>
              <a:rPr lang="nl-NL" sz="1600" b="1"/>
              <a:t>material aid</a:t>
            </a:r>
            <a:r>
              <a:rPr lang="nl-NL" sz="1600"/>
              <a:t>’ ontvangen, 177 medische en/of psychologische hulp, 9945 training/taallessen etc, </a:t>
            </a:r>
            <a:r>
              <a:rPr lang="nl-NL" sz="1600" b="1"/>
              <a:t>34977 mensen bereikt met de </a:t>
            </a:r>
            <a:r>
              <a:rPr lang="nl-NL" sz="1600" b="1" smtClean="0"/>
              <a:t>projecten</a:t>
            </a:r>
            <a:endParaRPr lang="nl-NL" sz="1600"/>
          </a:p>
          <a:p>
            <a:r>
              <a:rPr lang="nl-NL" sz="1600"/>
              <a:t>Van de 46 projecten 17 indirect gericht op personen (verbetering procedure, training personeel etc, methodiekontwikkeling)</a:t>
            </a:r>
          </a:p>
          <a:p>
            <a:endParaRPr lang="nl-NL" sz="1600"/>
          </a:p>
          <a:p>
            <a:r>
              <a:rPr lang="nl-NL" sz="1600" b="1"/>
              <a:t>581 personen </a:t>
            </a:r>
            <a:r>
              <a:rPr lang="nl-NL" sz="1600" b="1" smtClean="0"/>
              <a:t>hervestigd</a:t>
            </a:r>
            <a:endParaRPr lang="nl-NL" sz="1600" b="1"/>
          </a:p>
        </p:txBody>
      </p:sp>
      <p:pic>
        <p:nvPicPr>
          <p:cNvPr id="2050" name="Picture 2" descr="R:\DMB\070 Regie en Bestuur\010 PEF VenJ\PEF\EVF\Publiciteit\Foto's\COC Alkmaar - Kind in Opvang\JJ Stok-Solid Funds EC-The Netherlands-ERF-AFP-IMG_8054.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2725" b="11378"/>
          <a:stretch/>
        </p:blipFill>
        <p:spPr bwMode="auto">
          <a:xfrm>
            <a:off x="465666" y="3911600"/>
            <a:ext cx="1761067" cy="226906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R:\DMB\070 Regie en Bestuur\010 PEF VenJ\PEF\EVF\Publiciteit\Foto's\COC Alkmaar - Kind in Opvang\JJ Stok-Solid Funds EC-The Netherlands-ERF-AFP-IMG_8031.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651095" y="1120422"/>
            <a:ext cx="2091267" cy="139417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DMB\070 Regie en Bestuur\010 PEF VenJ\PEF\EVF\Publiciteit\Foto's\COC Alkmaar - Kind in Opvang\JJ Stok-Solid Funds EC-The Netherlands-ERF-AFP-IMG_8465.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404535" y="3912652"/>
            <a:ext cx="1512010" cy="2268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0237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Evaluatie Europees Vluchtelingen Fonds</a:t>
            </a:r>
            <a:endParaRPr lang="nl-NL" dirty="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13</a:t>
            </a:fld>
            <a:endParaRPr lang="nl-NL" altLang="nl-NL"/>
          </a:p>
        </p:txBody>
      </p:sp>
      <p:pic>
        <p:nvPicPr>
          <p:cNvPr id="5122" name="Picture 2" descr="https://www.nen.nl/upload_mm/8/1/e/157477_Pictogram%20pijl%2027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90471" y="1173515"/>
            <a:ext cx="1673225" cy="929569"/>
          </a:xfrm>
          <a:prstGeom prst="rect">
            <a:avLst/>
          </a:prstGeom>
          <a:noFill/>
          <a:extLst>
            <a:ext uri="{909E8E84-426E-40DD-AFC4-6F175D3DCCD1}">
              <a14:hiddenFill xmlns:a14="http://schemas.microsoft.com/office/drawing/2010/main">
                <a:solidFill>
                  <a:srgbClr val="FFFFFF"/>
                </a:solidFill>
              </a14:hiddenFill>
            </a:ext>
          </a:extLst>
        </p:spPr>
      </p:pic>
      <p:sp>
        <p:nvSpPr>
          <p:cNvPr id="7" name="Afgeronde rechthoek 6"/>
          <p:cNvSpPr/>
          <p:nvPr/>
        </p:nvSpPr>
        <p:spPr>
          <a:xfrm>
            <a:off x="373062" y="1896986"/>
            <a:ext cx="5795918" cy="192803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Verschuivende inzet</a:t>
            </a:r>
          </a:p>
          <a:p>
            <a:pPr marL="285750" indent="-285750">
              <a:buFont typeface="Arial" panose="020B0604020202020204" pitchFamily="34" charset="0"/>
              <a:buChar char="•"/>
            </a:pPr>
            <a:r>
              <a:rPr lang="en-US" sz="1400" dirty="0" smtClean="0">
                <a:solidFill>
                  <a:schemeClr val="tx1"/>
                </a:solidFill>
              </a:rPr>
              <a:t>Van </a:t>
            </a:r>
            <a:r>
              <a:rPr lang="en-US" sz="1400" dirty="0" err="1" smtClean="0">
                <a:solidFill>
                  <a:schemeClr val="tx1"/>
                </a:solidFill>
              </a:rPr>
              <a:t>innovatie</a:t>
            </a:r>
            <a:r>
              <a:rPr lang="en-US" sz="1400" dirty="0" smtClean="0">
                <a:solidFill>
                  <a:schemeClr val="tx1"/>
                </a:solidFill>
              </a:rPr>
              <a:t> </a:t>
            </a:r>
            <a:r>
              <a:rPr lang="en-US" sz="1400" dirty="0" err="1" smtClean="0">
                <a:solidFill>
                  <a:schemeClr val="tx1"/>
                </a:solidFill>
              </a:rPr>
              <a:t>en</a:t>
            </a:r>
            <a:r>
              <a:rPr lang="en-US" sz="1400" dirty="0" smtClean="0">
                <a:solidFill>
                  <a:schemeClr val="tx1"/>
                </a:solidFill>
              </a:rPr>
              <a:t> </a:t>
            </a:r>
            <a:r>
              <a:rPr lang="en-US" sz="1400" dirty="0" err="1" smtClean="0">
                <a:solidFill>
                  <a:schemeClr val="tx1"/>
                </a:solidFill>
              </a:rPr>
              <a:t>methodiekontwikkeling</a:t>
            </a:r>
            <a:r>
              <a:rPr lang="en-US" sz="1400" dirty="0" smtClean="0">
                <a:solidFill>
                  <a:schemeClr val="tx1"/>
                </a:solidFill>
              </a:rPr>
              <a:t> </a:t>
            </a:r>
            <a:r>
              <a:rPr lang="en-US" sz="1400" dirty="0" err="1" smtClean="0">
                <a:solidFill>
                  <a:schemeClr val="tx1"/>
                </a:solidFill>
              </a:rPr>
              <a:t>naar</a:t>
            </a:r>
            <a:r>
              <a:rPr lang="en-US" sz="1400" dirty="0" smtClean="0">
                <a:solidFill>
                  <a:schemeClr val="tx1"/>
                </a:solidFill>
              </a:rPr>
              <a:t> </a:t>
            </a:r>
            <a:r>
              <a:rPr lang="nl-NL" sz="1400" dirty="0">
                <a:solidFill>
                  <a:schemeClr val="tx1"/>
                </a:solidFill>
              </a:rPr>
              <a:t>implementeren van verbeteringen in de asielprocedure in lijn met het nationaal beleid</a:t>
            </a:r>
            <a:r>
              <a:rPr lang="en-US" sz="1400" dirty="0" smtClean="0">
                <a:solidFill>
                  <a:schemeClr val="tx1"/>
                </a:solidFill>
              </a:rPr>
              <a:t> </a:t>
            </a:r>
          </a:p>
          <a:p>
            <a:pPr marL="285750" indent="-285750">
              <a:buFont typeface="Arial" panose="020B0604020202020204" pitchFamily="34" charset="0"/>
              <a:buChar char="•"/>
            </a:pPr>
            <a:r>
              <a:rPr lang="en-US" sz="1400" dirty="0" smtClean="0">
                <a:solidFill>
                  <a:schemeClr val="tx1"/>
                </a:solidFill>
              </a:rPr>
              <a:t>Op </a:t>
            </a:r>
            <a:r>
              <a:rPr lang="en-US" sz="1400" dirty="0" err="1" smtClean="0">
                <a:solidFill>
                  <a:schemeClr val="tx1"/>
                </a:solidFill>
              </a:rPr>
              <a:t>aangeven</a:t>
            </a:r>
            <a:r>
              <a:rPr lang="en-US" sz="1400" dirty="0">
                <a:solidFill>
                  <a:schemeClr val="tx1"/>
                </a:solidFill>
              </a:rPr>
              <a:t> </a:t>
            </a:r>
            <a:r>
              <a:rPr lang="en-US" sz="1400" dirty="0" err="1">
                <a:solidFill>
                  <a:schemeClr val="tx1"/>
                </a:solidFill>
              </a:rPr>
              <a:t>Unicef</a:t>
            </a:r>
            <a:r>
              <a:rPr lang="en-US" sz="1400" dirty="0">
                <a:solidFill>
                  <a:schemeClr val="tx1"/>
                </a:solidFill>
              </a:rPr>
              <a:t> </a:t>
            </a:r>
            <a:r>
              <a:rPr lang="en-US" sz="1400" dirty="0" err="1" smtClean="0">
                <a:solidFill>
                  <a:schemeClr val="tx1"/>
                </a:solidFill>
              </a:rPr>
              <a:t>en</a:t>
            </a:r>
            <a:r>
              <a:rPr lang="en-US" sz="1400" dirty="0" smtClean="0">
                <a:solidFill>
                  <a:schemeClr val="tx1"/>
                </a:solidFill>
              </a:rPr>
              <a:t> UNHCR </a:t>
            </a:r>
            <a:r>
              <a:rPr lang="en-US" sz="1400" dirty="0" err="1" smtClean="0">
                <a:solidFill>
                  <a:schemeClr val="tx1"/>
                </a:solidFill>
              </a:rPr>
              <a:t>aandacht</a:t>
            </a:r>
            <a:r>
              <a:rPr lang="en-US" sz="1400" dirty="0" smtClean="0">
                <a:solidFill>
                  <a:schemeClr val="tx1"/>
                </a:solidFill>
              </a:rPr>
              <a:t> </a:t>
            </a:r>
            <a:r>
              <a:rPr lang="en-US" sz="1400" dirty="0" err="1" smtClean="0">
                <a:solidFill>
                  <a:schemeClr val="tx1"/>
                </a:solidFill>
              </a:rPr>
              <a:t>voor</a:t>
            </a:r>
            <a:r>
              <a:rPr lang="en-US" sz="1400" dirty="0" smtClean="0">
                <a:solidFill>
                  <a:schemeClr val="tx1"/>
                </a:solidFill>
              </a:rPr>
              <a:t> </a:t>
            </a:r>
            <a:r>
              <a:rPr lang="en-US" sz="1400" dirty="0" err="1" smtClean="0">
                <a:solidFill>
                  <a:schemeClr val="tx1"/>
                </a:solidFill>
              </a:rPr>
              <a:t>kwetsbare</a:t>
            </a:r>
            <a:r>
              <a:rPr lang="en-US" sz="1400" dirty="0" smtClean="0">
                <a:solidFill>
                  <a:schemeClr val="tx1"/>
                </a:solidFill>
              </a:rPr>
              <a:t> </a:t>
            </a:r>
            <a:r>
              <a:rPr lang="en-US" sz="1400" dirty="0" err="1" smtClean="0">
                <a:solidFill>
                  <a:schemeClr val="tx1"/>
                </a:solidFill>
              </a:rPr>
              <a:t>groepen</a:t>
            </a:r>
            <a:r>
              <a:rPr lang="en-US" sz="1400" dirty="0" smtClean="0">
                <a:solidFill>
                  <a:schemeClr val="tx1"/>
                </a:solidFill>
              </a:rPr>
              <a:t> in de </a:t>
            </a:r>
            <a:r>
              <a:rPr lang="en-US" sz="1400" dirty="0" err="1" smtClean="0">
                <a:solidFill>
                  <a:schemeClr val="tx1"/>
                </a:solidFill>
              </a:rPr>
              <a:t>asielprocedure</a:t>
            </a:r>
            <a:r>
              <a:rPr lang="en-US" sz="1400" dirty="0" smtClean="0">
                <a:solidFill>
                  <a:schemeClr val="tx1"/>
                </a:solidFill>
              </a:rPr>
              <a:t>: </a:t>
            </a:r>
            <a:r>
              <a:rPr lang="en-US" sz="1400" dirty="0" err="1" smtClean="0">
                <a:solidFill>
                  <a:schemeClr val="tx1"/>
                </a:solidFill>
              </a:rPr>
              <a:t>o.a</a:t>
            </a:r>
            <a:r>
              <a:rPr lang="en-US" sz="1400" dirty="0" smtClean="0">
                <a:solidFill>
                  <a:schemeClr val="tx1"/>
                </a:solidFill>
              </a:rPr>
              <a:t>. </a:t>
            </a:r>
            <a:r>
              <a:rPr lang="en-US" sz="1400" dirty="0" err="1" smtClean="0">
                <a:solidFill>
                  <a:schemeClr val="tx1"/>
                </a:solidFill>
              </a:rPr>
              <a:t>kinderen</a:t>
            </a:r>
            <a:r>
              <a:rPr lang="en-US" sz="1400" dirty="0" smtClean="0">
                <a:solidFill>
                  <a:schemeClr val="tx1"/>
                </a:solidFill>
              </a:rPr>
              <a:t> in </a:t>
            </a:r>
            <a:r>
              <a:rPr lang="en-US" sz="1400" dirty="0" err="1" smtClean="0">
                <a:solidFill>
                  <a:schemeClr val="tx1"/>
                </a:solidFill>
              </a:rPr>
              <a:t>detentie</a:t>
            </a:r>
            <a:r>
              <a:rPr lang="en-US" sz="1400" dirty="0" smtClean="0">
                <a:solidFill>
                  <a:schemeClr val="tx1"/>
                </a:solidFill>
              </a:rPr>
              <a:t>, </a:t>
            </a:r>
            <a:r>
              <a:rPr lang="en-US" sz="1400" dirty="0" err="1" smtClean="0">
                <a:solidFill>
                  <a:schemeClr val="tx1"/>
                </a:solidFill>
              </a:rPr>
              <a:t>aleenstaande</a:t>
            </a:r>
            <a:r>
              <a:rPr lang="en-US" sz="1400" dirty="0" smtClean="0">
                <a:solidFill>
                  <a:schemeClr val="tx1"/>
                </a:solidFill>
              </a:rPr>
              <a:t> </a:t>
            </a:r>
            <a:r>
              <a:rPr lang="en-US" sz="1400" dirty="0" err="1" smtClean="0">
                <a:solidFill>
                  <a:schemeClr val="tx1"/>
                </a:solidFill>
              </a:rPr>
              <a:t>minderjarigen</a:t>
            </a:r>
            <a:endParaRPr lang="en-US" sz="1400" dirty="0" smtClean="0">
              <a:solidFill>
                <a:schemeClr val="tx1"/>
              </a:solidFill>
            </a:endParaRPr>
          </a:p>
        </p:txBody>
      </p:sp>
      <p:sp>
        <p:nvSpPr>
          <p:cNvPr id="8" name="Afgeronde rechthoek 7"/>
          <p:cNvSpPr/>
          <p:nvPr/>
        </p:nvSpPr>
        <p:spPr>
          <a:xfrm>
            <a:off x="373062" y="4258777"/>
            <a:ext cx="2658896" cy="167669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Stevige organisaties voeren uit </a:t>
            </a:r>
          </a:p>
          <a:p>
            <a:pPr marL="285750" indent="-285750">
              <a:buFont typeface="Arial" panose="020B0604020202020204" pitchFamily="34" charset="0"/>
              <a:buChar char="•"/>
            </a:pPr>
            <a:r>
              <a:rPr lang="en-US" sz="1400" dirty="0" err="1" smtClean="0">
                <a:solidFill>
                  <a:schemeClr val="tx1"/>
                </a:solidFill>
              </a:rPr>
              <a:t>Overheidsorganisaties</a:t>
            </a:r>
            <a:r>
              <a:rPr lang="en-US" sz="1400" dirty="0" smtClean="0">
                <a:solidFill>
                  <a:schemeClr val="tx1"/>
                </a:solidFill>
              </a:rPr>
              <a:t> </a:t>
            </a:r>
            <a:r>
              <a:rPr lang="en-US" sz="1400" dirty="0" err="1" smtClean="0">
                <a:solidFill>
                  <a:schemeClr val="tx1"/>
                </a:solidFill>
              </a:rPr>
              <a:t>en</a:t>
            </a:r>
            <a:r>
              <a:rPr lang="en-US" sz="1400" dirty="0" smtClean="0">
                <a:solidFill>
                  <a:schemeClr val="tx1"/>
                </a:solidFill>
              </a:rPr>
              <a:t> </a:t>
            </a:r>
            <a:r>
              <a:rPr lang="en-US" sz="1400" dirty="0" err="1" smtClean="0">
                <a:solidFill>
                  <a:schemeClr val="tx1"/>
                </a:solidFill>
              </a:rPr>
              <a:t>gevestigde</a:t>
            </a:r>
            <a:r>
              <a:rPr lang="en-US" sz="1400" dirty="0" smtClean="0">
                <a:solidFill>
                  <a:schemeClr val="tx1"/>
                </a:solidFill>
              </a:rPr>
              <a:t> NGO’s</a:t>
            </a:r>
          </a:p>
          <a:p>
            <a:pPr marL="285750" indent="-285750">
              <a:buFont typeface="Arial" panose="020B0604020202020204" pitchFamily="34" charset="0"/>
              <a:buChar char="•"/>
            </a:pPr>
            <a:r>
              <a:rPr lang="en-US" sz="1400" dirty="0" err="1" smtClean="0">
                <a:solidFill>
                  <a:schemeClr val="tx1"/>
                </a:solidFill>
              </a:rPr>
              <a:t>Samenwerking</a:t>
            </a:r>
            <a:r>
              <a:rPr lang="en-US" sz="1400" dirty="0" smtClean="0">
                <a:solidFill>
                  <a:schemeClr val="tx1"/>
                </a:solidFill>
              </a:rPr>
              <a:t> </a:t>
            </a:r>
            <a:r>
              <a:rPr lang="en-US" sz="1400" dirty="0" err="1" smtClean="0">
                <a:solidFill>
                  <a:schemeClr val="tx1"/>
                </a:solidFill>
              </a:rPr>
              <a:t>tussen</a:t>
            </a:r>
            <a:r>
              <a:rPr lang="en-US" sz="1400" dirty="0" smtClean="0">
                <a:solidFill>
                  <a:schemeClr val="tx1"/>
                </a:solidFill>
              </a:rPr>
              <a:t> </a:t>
            </a:r>
            <a:r>
              <a:rPr lang="en-US" sz="1400" dirty="0" err="1" smtClean="0">
                <a:solidFill>
                  <a:schemeClr val="tx1"/>
                </a:solidFill>
              </a:rPr>
              <a:t>organisaties</a:t>
            </a:r>
            <a:endParaRPr lang="en-US" sz="1400" dirty="0" smtClean="0">
              <a:solidFill>
                <a:schemeClr val="tx1"/>
              </a:solidFill>
            </a:endParaRPr>
          </a:p>
        </p:txBody>
      </p:sp>
      <p:sp>
        <p:nvSpPr>
          <p:cNvPr id="9" name="Afgeronde rechthoek 8"/>
          <p:cNvSpPr/>
          <p:nvPr/>
        </p:nvSpPr>
        <p:spPr>
          <a:xfrm>
            <a:off x="4530378" y="4045611"/>
            <a:ext cx="4228611" cy="211049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Doelstellingen gehaald</a:t>
            </a:r>
            <a:endParaRPr lang="nl-NL" sz="1400" dirty="0" smtClean="0">
              <a:solidFill>
                <a:schemeClr val="tx1"/>
              </a:solidFill>
            </a:endParaRPr>
          </a:p>
          <a:p>
            <a:pPr marL="285750" indent="-285750">
              <a:buFont typeface="Arial" panose="020B0604020202020204" pitchFamily="34" charset="0"/>
              <a:buChar char="•"/>
            </a:pPr>
            <a:r>
              <a:rPr lang="en-US" sz="1400" dirty="0">
                <a:solidFill>
                  <a:schemeClr val="tx1"/>
                </a:solidFill>
              </a:rPr>
              <a:t>Meer </a:t>
            </a:r>
            <a:r>
              <a:rPr lang="en-US" sz="1400" dirty="0" err="1">
                <a:solidFill>
                  <a:schemeClr val="tx1"/>
                </a:solidFill>
              </a:rPr>
              <a:t>aanvragen</a:t>
            </a:r>
            <a:r>
              <a:rPr lang="en-US" sz="1400" dirty="0">
                <a:solidFill>
                  <a:schemeClr val="tx1"/>
                </a:solidFill>
              </a:rPr>
              <a:t> </a:t>
            </a:r>
            <a:r>
              <a:rPr lang="en-US" sz="1400" dirty="0" err="1">
                <a:solidFill>
                  <a:schemeClr val="tx1"/>
                </a:solidFill>
              </a:rPr>
              <a:t>dan</a:t>
            </a:r>
            <a:r>
              <a:rPr lang="en-US" sz="1400" dirty="0">
                <a:solidFill>
                  <a:schemeClr val="tx1"/>
                </a:solidFill>
              </a:rPr>
              <a:t> </a:t>
            </a:r>
            <a:r>
              <a:rPr lang="en-US" sz="1400" dirty="0" smtClean="0">
                <a:solidFill>
                  <a:schemeClr val="tx1"/>
                </a:solidFill>
              </a:rPr>
              <a:t>budget</a:t>
            </a:r>
          </a:p>
          <a:p>
            <a:pPr marL="285750" indent="-285750">
              <a:buFont typeface="Arial" panose="020B0604020202020204" pitchFamily="34" charset="0"/>
              <a:buChar char="•"/>
            </a:pPr>
            <a:r>
              <a:rPr lang="en-US" sz="1400" dirty="0" err="1">
                <a:solidFill>
                  <a:schemeClr val="tx1"/>
                </a:solidFill>
              </a:rPr>
              <a:t>Weinig</a:t>
            </a:r>
            <a:r>
              <a:rPr lang="en-US" sz="1400" dirty="0">
                <a:solidFill>
                  <a:schemeClr val="tx1"/>
                </a:solidFill>
              </a:rPr>
              <a:t> </a:t>
            </a:r>
            <a:r>
              <a:rPr lang="en-US" sz="1400" dirty="0" err="1">
                <a:solidFill>
                  <a:schemeClr val="tx1"/>
                </a:solidFill>
              </a:rPr>
              <a:t>uitval</a:t>
            </a:r>
            <a:r>
              <a:rPr lang="en-US" sz="1400" dirty="0">
                <a:solidFill>
                  <a:schemeClr val="tx1"/>
                </a:solidFill>
              </a:rPr>
              <a:t> in de </a:t>
            </a:r>
            <a:r>
              <a:rPr lang="en-US" sz="1400" dirty="0" err="1" smtClean="0">
                <a:solidFill>
                  <a:schemeClr val="tx1"/>
                </a:solidFill>
              </a:rPr>
              <a:t>projecten</a:t>
            </a:r>
            <a:endParaRPr lang="en-US" sz="1400" dirty="0" smtClean="0">
              <a:solidFill>
                <a:schemeClr val="tx1"/>
              </a:solidFill>
            </a:endParaRPr>
          </a:p>
          <a:p>
            <a:pPr marL="285750" indent="-285750">
              <a:buFont typeface="Arial" panose="020B0604020202020204" pitchFamily="34" charset="0"/>
              <a:buChar char="•"/>
            </a:pPr>
            <a:r>
              <a:rPr lang="en-US" sz="1400" dirty="0" err="1" smtClean="0">
                <a:solidFill>
                  <a:schemeClr val="tx1"/>
                </a:solidFill>
              </a:rPr>
              <a:t>Wel</a:t>
            </a:r>
            <a:r>
              <a:rPr lang="en-US" sz="1400" dirty="0" smtClean="0">
                <a:solidFill>
                  <a:schemeClr val="tx1"/>
                </a:solidFill>
              </a:rPr>
              <a:t> </a:t>
            </a:r>
            <a:r>
              <a:rPr lang="en-US" sz="1400" dirty="0" err="1" smtClean="0">
                <a:solidFill>
                  <a:schemeClr val="tx1"/>
                </a:solidFill>
              </a:rPr>
              <a:t>onderbesteding</a:t>
            </a:r>
            <a:r>
              <a:rPr lang="en-US" sz="1400" dirty="0" smtClean="0">
                <a:solidFill>
                  <a:schemeClr val="tx1"/>
                </a:solidFill>
              </a:rPr>
              <a:t> in de </a:t>
            </a:r>
            <a:r>
              <a:rPr lang="en-US" sz="1400" dirty="0" err="1" smtClean="0">
                <a:solidFill>
                  <a:schemeClr val="tx1"/>
                </a:solidFill>
              </a:rPr>
              <a:t>projecten</a:t>
            </a:r>
            <a:r>
              <a:rPr lang="en-US" sz="1400" dirty="0" smtClean="0">
                <a:solidFill>
                  <a:schemeClr val="tx1"/>
                </a:solidFill>
              </a:rPr>
              <a:t> </a:t>
            </a:r>
            <a:r>
              <a:rPr lang="en-US" sz="1400" dirty="0" err="1" smtClean="0">
                <a:solidFill>
                  <a:schemeClr val="tx1"/>
                </a:solidFill>
              </a:rPr>
              <a:t>en</a:t>
            </a:r>
            <a:r>
              <a:rPr lang="en-US" sz="1400" dirty="0" smtClean="0">
                <a:solidFill>
                  <a:schemeClr val="tx1"/>
                </a:solidFill>
              </a:rPr>
              <a:t> </a:t>
            </a:r>
            <a:r>
              <a:rPr lang="en-US" sz="1400" dirty="0" err="1" smtClean="0">
                <a:solidFill>
                  <a:schemeClr val="tx1"/>
                </a:solidFill>
              </a:rPr>
              <a:t>daarmee</a:t>
            </a:r>
            <a:r>
              <a:rPr lang="en-US" sz="1400" dirty="0" smtClean="0">
                <a:solidFill>
                  <a:schemeClr val="tx1"/>
                </a:solidFill>
              </a:rPr>
              <a:t> </a:t>
            </a:r>
            <a:r>
              <a:rPr lang="en-US" sz="1400" dirty="0" err="1" smtClean="0">
                <a:solidFill>
                  <a:schemeClr val="tx1"/>
                </a:solidFill>
              </a:rPr>
              <a:t>programma</a:t>
            </a:r>
            <a:endParaRPr lang="en-US" sz="1400" dirty="0" smtClean="0">
              <a:solidFill>
                <a:schemeClr val="tx1"/>
              </a:solidFill>
            </a:endParaRPr>
          </a:p>
          <a:p>
            <a:pPr marL="285750" indent="-285750">
              <a:buFont typeface="Arial" panose="020B0604020202020204" pitchFamily="34" charset="0"/>
              <a:buChar char="•"/>
            </a:pPr>
            <a:r>
              <a:rPr lang="en-US" sz="1400" smtClean="0">
                <a:solidFill>
                  <a:schemeClr val="tx1"/>
                </a:solidFill>
              </a:rPr>
              <a:t>Circa </a:t>
            </a:r>
            <a:r>
              <a:rPr lang="en-US" sz="1400" smtClean="0">
                <a:solidFill>
                  <a:schemeClr val="tx1"/>
                </a:solidFill>
              </a:rPr>
              <a:t>35.000 </a:t>
            </a:r>
            <a:r>
              <a:rPr lang="en-US" sz="1400" dirty="0" err="1" smtClean="0">
                <a:solidFill>
                  <a:schemeClr val="tx1"/>
                </a:solidFill>
              </a:rPr>
              <a:t>mensen</a:t>
            </a:r>
            <a:r>
              <a:rPr lang="en-US" sz="1400" dirty="0" smtClean="0">
                <a:solidFill>
                  <a:schemeClr val="tx1"/>
                </a:solidFill>
              </a:rPr>
              <a:t> </a:t>
            </a:r>
            <a:r>
              <a:rPr lang="en-US" sz="1400" dirty="0" err="1" smtClean="0">
                <a:solidFill>
                  <a:schemeClr val="tx1"/>
                </a:solidFill>
              </a:rPr>
              <a:t>uit</a:t>
            </a:r>
            <a:r>
              <a:rPr lang="en-US" sz="1400" dirty="0" smtClean="0">
                <a:solidFill>
                  <a:schemeClr val="tx1"/>
                </a:solidFill>
              </a:rPr>
              <a:t> de </a:t>
            </a:r>
            <a:r>
              <a:rPr lang="en-US" sz="1400" dirty="0" err="1" smtClean="0">
                <a:solidFill>
                  <a:schemeClr val="tx1"/>
                </a:solidFill>
              </a:rPr>
              <a:t>doelgroep</a:t>
            </a:r>
            <a:r>
              <a:rPr lang="en-US" sz="1400" dirty="0" smtClean="0">
                <a:solidFill>
                  <a:schemeClr val="tx1"/>
                </a:solidFill>
              </a:rPr>
              <a:t> </a:t>
            </a:r>
            <a:r>
              <a:rPr lang="en-US" sz="1400" dirty="0" err="1" smtClean="0">
                <a:solidFill>
                  <a:schemeClr val="tx1"/>
                </a:solidFill>
              </a:rPr>
              <a:t>zijn</a:t>
            </a:r>
            <a:r>
              <a:rPr lang="en-US" sz="1400" dirty="0" smtClean="0">
                <a:solidFill>
                  <a:schemeClr val="tx1"/>
                </a:solidFill>
              </a:rPr>
              <a:t> </a:t>
            </a:r>
            <a:r>
              <a:rPr lang="en-US" sz="1400" dirty="0" err="1" smtClean="0">
                <a:solidFill>
                  <a:schemeClr val="tx1"/>
                </a:solidFill>
              </a:rPr>
              <a:t>rechtstreeks</a:t>
            </a:r>
            <a:r>
              <a:rPr lang="en-US" sz="1400" dirty="0" smtClean="0">
                <a:solidFill>
                  <a:schemeClr val="tx1"/>
                </a:solidFill>
              </a:rPr>
              <a:t> </a:t>
            </a:r>
            <a:r>
              <a:rPr lang="en-US" sz="1400" dirty="0" err="1" smtClean="0">
                <a:solidFill>
                  <a:schemeClr val="tx1"/>
                </a:solidFill>
              </a:rPr>
              <a:t>betrokken</a:t>
            </a:r>
            <a:r>
              <a:rPr lang="en-US" sz="1400" dirty="0" smtClean="0">
                <a:solidFill>
                  <a:schemeClr val="tx1"/>
                </a:solidFill>
              </a:rPr>
              <a:t> </a:t>
            </a:r>
            <a:r>
              <a:rPr lang="en-US" sz="1400" dirty="0" err="1" smtClean="0">
                <a:solidFill>
                  <a:schemeClr val="tx1"/>
                </a:solidFill>
              </a:rPr>
              <a:t>bij</a:t>
            </a:r>
            <a:r>
              <a:rPr lang="en-US" sz="1400" dirty="0" smtClean="0">
                <a:solidFill>
                  <a:schemeClr val="tx1"/>
                </a:solidFill>
              </a:rPr>
              <a:t> de </a:t>
            </a:r>
            <a:r>
              <a:rPr lang="en-US" sz="1400" dirty="0" err="1" smtClean="0">
                <a:solidFill>
                  <a:schemeClr val="tx1"/>
                </a:solidFill>
              </a:rPr>
              <a:t>projecten</a:t>
            </a:r>
            <a:endParaRPr lang="en-US" sz="1400" dirty="0">
              <a:solidFill>
                <a:schemeClr val="tx1"/>
              </a:solidFill>
            </a:endParaRPr>
          </a:p>
        </p:txBody>
      </p:sp>
      <p:cxnSp>
        <p:nvCxnSpPr>
          <p:cNvPr id="6" name="Gebogen verbindingslijn 5"/>
          <p:cNvCxnSpPr>
            <a:stCxn id="8" idx="3"/>
            <a:endCxn id="9" idx="1"/>
          </p:cNvCxnSpPr>
          <p:nvPr/>
        </p:nvCxnSpPr>
        <p:spPr>
          <a:xfrm>
            <a:off x="3031958" y="5097122"/>
            <a:ext cx="1498420" cy="373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Gebogen verbindingslijn 11"/>
          <p:cNvCxnSpPr>
            <a:stCxn id="7" idx="2"/>
            <a:endCxn id="8" idx="0"/>
          </p:cNvCxnSpPr>
          <p:nvPr/>
        </p:nvCxnSpPr>
        <p:spPr>
          <a:xfrm rot="5400000">
            <a:off x="2269890" y="3257646"/>
            <a:ext cx="433752" cy="1568511"/>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6741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EIF facts and figures</a:t>
            </a:r>
            <a:endParaRPr lang="nl-NL"/>
          </a:p>
        </p:txBody>
      </p:sp>
      <p:sp>
        <p:nvSpPr>
          <p:cNvPr id="3" name="Tijdelijke aanduiding voor inhoud 2"/>
          <p:cNvSpPr>
            <a:spLocks noGrp="1"/>
          </p:cNvSpPr>
          <p:nvPr>
            <p:ph idx="1"/>
          </p:nvPr>
        </p:nvSpPr>
        <p:spPr>
          <a:xfrm>
            <a:off x="4772033" y="3471334"/>
            <a:ext cx="4270375" cy="2810932"/>
          </a:xfrm>
        </p:spPr>
        <p:txBody>
          <a:bodyPr/>
          <a:lstStyle/>
          <a:p>
            <a:r>
              <a:rPr lang="nl-NL" sz="1600" smtClean="0"/>
              <a:t>184 personen bereikt door pre-vertrek naar Nederland maatregelen</a:t>
            </a:r>
          </a:p>
          <a:p>
            <a:r>
              <a:rPr lang="nl-NL" sz="1600" smtClean="0"/>
              <a:t>169 personen bereikt door maatschappelijke oriëntatie</a:t>
            </a:r>
          </a:p>
          <a:p>
            <a:r>
              <a:rPr lang="nl-NL" sz="1600" b="1" smtClean="0"/>
              <a:t>2540 personen hebben taalkennis verbeterd</a:t>
            </a:r>
          </a:p>
          <a:p>
            <a:r>
              <a:rPr lang="nl-NL" sz="1600" smtClean="0"/>
              <a:t>4820 personen deelgenomen aan activiteiten mbt gezondheid</a:t>
            </a:r>
          </a:p>
          <a:p>
            <a:r>
              <a:rPr lang="nl-NL" sz="1600" smtClean="0"/>
              <a:t>818 personen bereikt door activiteiten gericht op interculturele dialoog</a:t>
            </a:r>
            <a:endParaRPr lang="nl-NL" sz="160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14</a:t>
            </a:fld>
            <a:endParaRPr lang="nl-NL" altLang="nl-NL"/>
          </a:p>
        </p:txBody>
      </p:sp>
      <p:pic>
        <p:nvPicPr>
          <p:cNvPr id="6"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372531" y="1811867"/>
            <a:ext cx="4106336" cy="2062103"/>
          </a:xfrm>
          <a:prstGeom prst="rect">
            <a:avLst/>
          </a:prstGeom>
          <a:noFill/>
        </p:spPr>
        <p:txBody>
          <a:bodyPr wrap="square" rtlCol="0">
            <a:spAutoFit/>
          </a:bodyPr>
          <a:lstStyle/>
          <a:p>
            <a:r>
              <a:rPr lang="nl-NL" sz="1600" b="1"/>
              <a:t>49 projecten </a:t>
            </a:r>
            <a:r>
              <a:rPr lang="nl-NL" sz="1600"/>
              <a:t>uitgevoerd 2011-2013, 29 door NGO’s, 8 lokale overheid, 8 onderzoeksinstelling rest ‘anders’.</a:t>
            </a:r>
          </a:p>
          <a:p>
            <a:r>
              <a:rPr lang="nl-NL" sz="1600" b="1"/>
              <a:t>42 gericht op </a:t>
            </a:r>
            <a:r>
              <a:rPr lang="nl-NL" sz="1600" b="1" smtClean="0"/>
              <a:t>implementatie EU </a:t>
            </a:r>
            <a:r>
              <a:rPr lang="nl-NL" sz="1600" b="1"/>
              <a:t>integratie afspraken</a:t>
            </a:r>
            <a:r>
              <a:rPr lang="nl-NL" sz="1600"/>
              <a:t> (common basic principles for immigrant policy in the EU)</a:t>
            </a:r>
          </a:p>
          <a:p>
            <a:endParaRPr lang="nl-NL" sz="1600"/>
          </a:p>
        </p:txBody>
      </p:sp>
      <p:pic>
        <p:nvPicPr>
          <p:cNvPr id="3074" name="Picture 2" descr="R:\DMB\070 Regie en Bestuur\010 PEF VenJ\PEF\EIF\Foto's\JJ Stok-Solid Funds EC-The Netherlands-EIF-AFP-IMG_6908.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95298" y="3683000"/>
            <a:ext cx="36576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R:\DMB\070 Regie en Bestuur\010 PEF VenJ\PEF\EIF\Foto's\JJ Stok-Solid Funds EC-The Netherlands-EIF-AFP-IMG_7164.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266267" y="1301046"/>
            <a:ext cx="3289829" cy="2193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4756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Evaluatie Europees Integratie Fonds</a:t>
            </a:r>
            <a:endParaRPr lang="nl-NL" dirty="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15</a:t>
            </a:fld>
            <a:endParaRPr lang="nl-NL" altLang="nl-NL"/>
          </a:p>
        </p:txBody>
      </p:sp>
      <p:pic>
        <p:nvPicPr>
          <p:cNvPr id="5" name="Afbeelding 4"/>
          <p:cNvPicPr>
            <a:picLocks noChangeAspect="1"/>
          </p:cNvPicPr>
          <p:nvPr/>
        </p:nvPicPr>
        <p:blipFill>
          <a:blip r:embed="rId2"/>
          <a:stretch>
            <a:fillRect/>
          </a:stretch>
        </p:blipFill>
        <p:spPr>
          <a:xfrm>
            <a:off x="6784754" y="1263650"/>
            <a:ext cx="2400300" cy="1905000"/>
          </a:xfrm>
          <a:prstGeom prst="rect">
            <a:avLst/>
          </a:prstGeom>
        </p:spPr>
      </p:pic>
      <p:sp>
        <p:nvSpPr>
          <p:cNvPr id="9" name="Afgeronde rechthoek 8"/>
          <p:cNvSpPr/>
          <p:nvPr/>
        </p:nvSpPr>
        <p:spPr>
          <a:xfrm>
            <a:off x="373062" y="1896986"/>
            <a:ext cx="3464842" cy="159383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Inzet op participatie</a:t>
            </a:r>
          </a:p>
          <a:p>
            <a:pPr marL="285750" indent="-285750">
              <a:buFont typeface="Arial" panose="020B0604020202020204" pitchFamily="34" charset="0"/>
              <a:buChar char="•"/>
            </a:pPr>
            <a:r>
              <a:rPr lang="en-US" sz="1400" dirty="0" err="1">
                <a:solidFill>
                  <a:schemeClr val="tx1"/>
                </a:solidFill>
              </a:rPr>
              <a:t>M</a:t>
            </a:r>
            <a:r>
              <a:rPr lang="en-US" sz="1400" dirty="0" err="1" smtClean="0">
                <a:solidFill>
                  <a:schemeClr val="tx1"/>
                </a:solidFill>
              </a:rPr>
              <a:t>aatschappelijke</a:t>
            </a:r>
            <a:r>
              <a:rPr lang="en-US" sz="1400" dirty="0" smtClean="0">
                <a:solidFill>
                  <a:schemeClr val="tx1"/>
                </a:solidFill>
              </a:rPr>
              <a:t> </a:t>
            </a:r>
            <a:r>
              <a:rPr lang="en-US" sz="1400" dirty="0" err="1" smtClean="0">
                <a:solidFill>
                  <a:schemeClr val="tx1"/>
                </a:solidFill>
              </a:rPr>
              <a:t>organisaties</a:t>
            </a:r>
            <a:r>
              <a:rPr lang="en-US" sz="1400" dirty="0" smtClean="0">
                <a:solidFill>
                  <a:schemeClr val="tx1"/>
                </a:solidFill>
              </a:rPr>
              <a:t> </a:t>
            </a:r>
            <a:r>
              <a:rPr lang="en-US" sz="1400" dirty="0" err="1" smtClean="0">
                <a:solidFill>
                  <a:schemeClr val="tx1"/>
                </a:solidFill>
              </a:rPr>
              <a:t>aan</a:t>
            </a:r>
            <a:r>
              <a:rPr lang="en-US" sz="1400" dirty="0" smtClean="0">
                <a:solidFill>
                  <a:schemeClr val="tx1"/>
                </a:solidFill>
              </a:rPr>
              <a:t> </a:t>
            </a:r>
            <a:r>
              <a:rPr lang="en-US" sz="1400" dirty="0" err="1" smtClean="0">
                <a:solidFill>
                  <a:schemeClr val="tx1"/>
                </a:solidFill>
              </a:rPr>
              <a:t>zet</a:t>
            </a:r>
            <a:endParaRPr lang="en-US" sz="1400" dirty="0" smtClean="0">
              <a:solidFill>
                <a:schemeClr val="tx1"/>
              </a:solidFill>
            </a:endParaRPr>
          </a:p>
          <a:p>
            <a:pPr marL="285750" indent="-285750">
              <a:buFont typeface="Arial" panose="020B0604020202020204" pitchFamily="34" charset="0"/>
              <a:buChar char="•"/>
            </a:pPr>
            <a:r>
              <a:rPr lang="en-US" sz="1400" dirty="0" smtClean="0">
                <a:solidFill>
                  <a:schemeClr val="tx1"/>
                </a:solidFill>
              </a:rPr>
              <a:t>Meer </a:t>
            </a:r>
            <a:r>
              <a:rPr lang="en-US" sz="1400" dirty="0" err="1" smtClean="0">
                <a:solidFill>
                  <a:schemeClr val="tx1"/>
                </a:solidFill>
              </a:rPr>
              <a:t>aanvragen</a:t>
            </a:r>
            <a:r>
              <a:rPr lang="en-US" sz="1400" dirty="0" smtClean="0">
                <a:solidFill>
                  <a:schemeClr val="tx1"/>
                </a:solidFill>
              </a:rPr>
              <a:t> </a:t>
            </a:r>
            <a:r>
              <a:rPr lang="en-US" sz="1400" dirty="0" err="1" smtClean="0">
                <a:solidFill>
                  <a:schemeClr val="tx1"/>
                </a:solidFill>
              </a:rPr>
              <a:t>dan</a:t>
            </a:r>
            <a:r>
              <a:rPr lang="en-US" sz="1400" dirty="0" smtClean="0">
                <a:solidFill>
                  <a:schemeClr val="tx1"/>
                </a:solidFill>
              </a:rPr>
              <a:t> budget</a:t>
            </a:r>
          </a:p>
          <a:p>
            <a:pPr marL="285750" indent="-285750">
              <a:buFont typeface="Arial" panose="020B0604020202020204" pitchFamily="34" charset="0"/>
              <a:buChar char="•"/>
            </a:pPr>
            <a:r>
              <a:rPr lang="en-US" sz="1400" dirty="0" err="1" smtClean="0">
                <a:solidFill>
                  <a:schemeClr val="tx1"/>
                </a:solidFill>
              </a:rPr>
              <a:t>Relatief</a:t>
            </a:r>
            <a:r>
              <a:rPr lang="en-US" sz="1400" dirty="0" smtClean="0">
                <a:solidFill>
                  <a:schemeClr val="tx1"/>
                </a:solidFill>
              </a:rPr>
              <a:t> </a:t>
            </a:r>
            <a:r>
              <a:rPr lang="en-US" sz="1400" dirty="0" err="1" smtClean="0">
                <a:solidFill>
                  <a:schemeClr val="tx1"/>
                </a:solidFill>
              </a:rPr>
              <a:t>veel</a:t>
            </a:r>
            <a:r>
              <a:rPr lang="en-US" sz="1400" dirty="0" smtClean="0">
                <a:solidFill>
                  <a:schemeClr val="tx1"/>
                </a:solidFill>
              </a:rPr>
              <a:t> </a:t>
            </a:r>
            <a:r>
              <a:rPr lang="en-US" sz="1400" dirty="0" err="1" smtClean="0">
                <a:solidFill>
                  <a:schemeClr val="tx1"/>
                </a:solidFill>
              </a:rPr>
              <a:t>projecten</a:t>
            </a:r>
            <a:r>
              <a:rPr lang="en-US" sz="1400" dirty="0" smtClean="0">
                <a:solidFill>
                  <a:schemeClr val="tx1"/>
                </a:solidFill>
              </a:rPr>
              <a:t> </a:t>
            </a:r>
            <a:r>
              <a:rPr lang="en-US" sz="1400" dirty="0" err="1" smtClean="0">
                <a:solidFill>
                  <a:schemeClr val="tx1"/>
                </a:solidFill>
              </a:rPr>
              <a:t>na</a:t>
            </a:r>
            <a:r>
              <a:rPr lang="en-US" sz="1400" dirty="0" smtClean="0">
                <a:solidFill>
                  <a:schemeClr val="tx1"/>
                </a:solidFill>
              </a:rPr>
              <a:t> </a:t>
            </a:r>
            <a:r>
              <a:rPr lang="en-US" sz="1400" dirty="0" err="1" smtClean="0">
                <a:solidFill>
                  <a:schemeClr val="tx1"/>
                </a:solidFill>
              </a:rPr>
              <a:t>honorering</a:t>
            </a:r>
            <a:r>
              <a:rPr lang="en-US" sz="1400" dirty="0" smtClean="0">
                <a:solidFill>
                  <a:schemeClr val="tx1"/>
                </a:solidFill>
              </a:rPr>
              <a:t> </a:t>
            </a:r>
            <a:r>
              <a:rPr lang="en-US" sz="1400" dirty="0" err="1" smtClean="0">
                <a:solidFill>
                  <a:schemeClr val="tx1"/>
                </a:solidFill>
              </a:rPr>
              <a:t>weer</a:t>
            </a:r>
            <a:r>
              <a:rPr lang="en-US" sz="1400" dirty="0" smtClean="0">
                <a:solidFill>
                  <a:schemeClr val="tx1"/>
                </a:solidFill>
              </a:rPr>
              <a:t> </a:t>
            </a:r>
            <a:r>
              <a:rPr lang="en-US" sz="1400" dirty="0" err="1" smtClean="0">
                <a:solidFill>
                  <a:schemeClr val="tx1"/>
                </a:solidFill>
              </a:rPr>
              <a:t>ingetrokken</a:t>
            </a:r>
            <a:r>
              <a:rPr lang="en-US" sz="1400" dirty="0" smtClean="0">
                <a:solidFill>
                  <a:schemeClr val="tx1"/>
                </a:solidFill>
              </a:rPr>
              <a:t> door </a:t>
            </a:r>
            <a:r>
              <a:rPr lang="en-US" sz="1400" dirty="0" err="1" smtClean="0">
                <a:solidFill>
                  <a:schemeClr val="tx1"/>
                </a:solidFill>
              </a:rPr>
              <a:t>aanvrager</a:t>
            </a:r>
            <a:endParaRPr lang="nl-NL" sz="1400" dirty="0">
              <a:solidFill>
                <a:schemeClr val="tx1"/>
              </a:solidFill>
            </a:endParaRPr>
          </a:p>
        </p:txBody>
      </p:sp>
      <p:sp>
        <p:nvSpPr>
          <p:cNvPr id="10" name="Afgeronde rechthoek 9"/>
          <p:cNvSpPr/>
          <p:nvPr/>
        </p:nvSpPr>
        <p:spPr>
          <a:xfrm>
            <a:off x="5057107" y="3839511"/>
            <a:ext cx="3472504" cy="1602857"/>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Verantwoording is drempel</a:t>
            </a:r>
          </a:p>
          <a:p>
            <a:pPr marL="285750" indent="-285750">
              <a:buFont typeface="Arial" panose="020B0604020202020204" pitchFamily="34" charset="0"/>
              <a:buChar char="•"/>
            </a:pPr>
            <a:r>
              <a:rPr lang="nl-NL" sz="1400" dirty="0" smtClean="0">
                <a:solidFill>
                  <a:schemeClr val="tx1"/>
                </a:solidFill>
              </a:rPr>
              <a:t>Administratieve verplichtingen (te) zwaar</a:t>
            </a:r>
          </a:p>
          <a:p>
            <a:pPr marL="285750" indent="-285750">
              <a:buFont typeface="Arial" panose="020B0604020202020204" pitchFamily="34" charset="0"/>
              <a:buChar char="•"/>
            </a:pPr>
            <a:r>
              <a:rPr lang="nl-NL" sz="1400" dirty="0" smtClean="0">
                <a:solidFill>
                  <a:schemeClr val="tx1"/>
                </a:solidFill>
              </a:rPr>
              <a:t>Bij controle zijn projecten of delen van projecten geschrapt</a:t>
            </a:r>
          </a:p>
          <a:p>
            <a:pPr marL="285750" indent="-285750">
              <a:buFont typeface="Arial" panose="020B0604020202020204" pitchFamily="34" charset="0"/>
              <a:buChar char="•"/>
            </a:pPr>
            <a:r>
              <a:rPr lang="nl-NL" sz="1400" dirty="0" smtClean="0">
                <a:solidFill>
                  <a:schemeClr val="tx1"/>
                </a:solidFill>
              </a:rPr>
              <a:t>Stimuleert soms professionalisering</a:t>
            </a:r>
            <a:endParaRPr lang="nl-NL" sz="1400" dirty="0">
              <a:solidFill>
                <a:schemeClr val="tx1"/>
              </a:solidFill>
            </a:endParaRPr>
          </a:p>
        </p:txBody>
      </p:sp>
      <p:sp>
        <p:nvSpPr>
          <p:cNvPr id="11" name="Afgeronde rechthoek 10"/>
          <p:cNvSpPr/>
          <p:nvPr/>
        </p:nvSpPr>
        <p:spPr>
          <a:xfrm>
            <a:off x="352425" y="3749754"/>
            <a:ext cx="3289133" cy="236228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Niet eenvoudig om de EIF doelgroep tijdig en in voldoende </a:t>
            </a:r>
            <a:r>
              <a:rPr lang="nl-NL" sz="1400" u="sng" smtClean="0">
                <a:solidFill>
                  <a:schemeClr val="tx1"/>
                </a:solidFill>
              </a:rPr>
              <a:t>mate te </a:t>
            </a:r>
            <a:r>
              <a:rPr lang="nl-NL" sz="1400" u="sng" dirty="0" smtClean="0">
                <a:solidFill>
                  <a:schemeClr val="tx1"/>
                </a:solidFill>
              </a:rPr>
              <a:t>betrekken</a:t>
            </a:r>
          </a:p>
          <a:p>
            <a:pPr marL="285750" indent="-285750">
              <a:buFont typeface="Arial" panose="020B0604020202020204" pitchFamily="34" charset="0"/>
              <a:buChar char="•"/>
            </a:pPr>
            <a:r>
              <a:rPr lang="nl-NL" sz="1400" dirty="0" smtClean="0">
                <a:solidFill>
                  <a:schemeClr val="tx1"/>
                </a:solidFill>
              </a:rPr>
              <a:t>Te ambitieus en/of te optimistisch</a:t>
            </a:r>
          </a:p>
          <a:p>
            <a:pPr marL="285750" indent="-285750">
              <a:buFont typeface="Arial" panose="020B0604020202020204" pitchFamily="34" charset="0"/>
              <a:buChar char="•"/>
            </a:pPr>
            <a:r>
              <a:rPr lang="nl-NL" sz="1400" smtClean="0">
                <a:solidFill>
                  <a:schemeClr val="tx1"/>
                </a:solidFill>
              </a:rPr>
              <a:t>Te laat (kunnen</a:t>
            </a:r>
            <a:r>
              <a:rPr lang="nl-NL" sz="1400" dirty="0" smtClean="0">
                <a:solidFill>
                  <a:schemeClr val="tx1"/>
                </a:solidFill>
              </a:rPr>
              <a:t>) starten met project</a:t>
            </a:r>
          </a:p>
          <a:p>
            <a:pPr marL="285750" indent="-285750">
              <a:buFont typeface="Arial" panose="020B0604020202020204" pitchFamily="34" charset="0"/>
              <a:buChar char="•"/>
            </a:pPr>
            <a:r>
              <a:rPr lang="nl-NL" sz="1400" dirty="0" smtClean="0">
                <a:solidFill>
                  <a:schemeClr val="tx1"/>
                </a:solidFill>
              </a:rPr>
              <a:t>Knelpunten in en/of zwakke registratie en verantwoording</a:t>
            </a:r>
          </a:p>
        </p:txBody>
      </p:sp>
      <p:sp>
        <p:nvSpPr>
          <p:cNvPr id="14" name="Afgeronde rechthoek 13"/>
          <p:cNvSpPr/>
          <p:nvPr/>
        </p:nvSpPr>
        <p:spPr>
          <a:xfrm>
            <a:off x="4174417" y="1835150"/>
            <a:ext cx="2799477" cy="179036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Waarde zit in methodiekontwikkeling</a:t>
            </a:r>
          </a:p>
          <a:p>
            <a:pPr marL="285750" indent="-285750">
              <a:buFont typeface="Arial" panose="020B0604020202020204" pitchFamily="34" charset="0"/>
              <a:buChar char="•"/>
            </a:pPr>
            <a:r>
              <a:rPr lang="nl-NL" sz="1400" dirty="0">
                <a:solidFill>
                  <a:schemeClr val="tx1"/>
                </a:solidFill>
              </a:rPr>
              <a:t>Uiteindelijk circa 8.000 mensen die deelnamen aan </a:t>
            </a:r>
            <a:r>
              <a:rPr lang="nl-NL" sz="1400" dirty="0" smtClean="0">
                <a:solidFill>
                  <a:schemeClr val="tx1"/>
                </a:solidFill>
              </a:rPr>
              <a:t>projecten</a:t>
            </a:r>
          </a:p>
          <a:p>
            <a:pPr marL="285750" indent="-285750">
              <a:buFont typeface="Arial" panose="020B0604020202020204" pitchFamily="34" charset="0"/>
              <a:buChar char="•"/>
            </a:pPr>
            <a:r>
              <a:rPr lang="nl-NL" sz="1400" dirty="0" smtClean="0">
                <a:solidFill>
                  <a:schemeClr val="tx1"/>
                </a:solidFill>
              </a:rPr>
              <a:t>Voortzetting projecten vaak afhankelijk van nieuwe EU financiering</a:t>
            </a:r>
          </a:p>
        </p:txBody>
      </p:sp>
      <p:sp>
        <p:nvSpPr>
          <p:cNvPr id="8" name="Afgeronde rechthoek 7"/>
          <p:cNvSpPr/>
          <p:nvPr/>
        </p:nvSpPr>
        <p:spPr>
          <a:xfrm>
            <a:off x="4615005" y="5646336"/>
            <a:ext cx="3369899" cy="46570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Gevolg</a:t>
            </a:r>
            <a:endParaRPr lang="nl-NL" sz="1400" dirty="0" smtClean="0">
              <a:solidFill>
                <a:schemeClr val="tx1"/>
              </a:solidFill>
            </a:endParaRPr>
          </a:p>
          <a:p>
            <a:pPr marL="285750" indent="-285750">
              <a:buFont typeface="Arial" panose="020B0604020202020204" pitchFamily="34" charset="0"/>
              <a:buChar char="•"/>
            </a:pPr>
            <a:r>
              <a:rPr lang="nl-NL" sz="1400" dirty="0" smtClean="0">
                <a:solidFill>
                  <a:schemeClr val="tx1"/>
                </a:solidFill>
              </a:rPr>
              <a:t>Onderbesteding van het fonds</a:t>
            </a:r>
          </a:p>
        </p:txBody>
      </p:sp>
      <p:cxnSp>
        <p:nvCxnSpPr>
          <p:cNvPr id="7" name="Rechte verbindingslijn 6"/>
          <p:cNvCxnSpPr>
            <a:stCxn id="9" idx="3"/>
          </p:cNvCxnSpPr>
          <p:nvPr/>
        </p:nvCxnSpPr>
        <p:spPr>
          <a:xfrm>
            <a:off x="3837904" y="2693905"/>
            <a:ext cx="336513" cy="11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bogen verbindingslijn 16"/>
          <p:cNvCxnSpPr>
            <a:stCxn id="9" idx="3"/>
            <a:endCxn id="8" idx="1"/>
          </p:cNvCxnSpPr>
          <p:nvPr/>
        </p:nvCxnSpPr>
        <p:spPr>
          <a:xfrm>
            <a:off x="3837904" y="2693905"/>
            <a:ext cx="777101" cy="3185284"/>
          </a:xfrm>
          <a:prstGeom prst="bentConnector3">
            <a:avLst>
              <a:gd name="adj1" fmla="val 1697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Gebogen verbindingslijn 21"/>
          <p:cNvCxnSpPr>
            <a:stCxn id="11" idx="3"/>
            <a:endCxn id="8" idx="1"/>
          </p:cNvCxnSpPr>
          <p:nvPr/>
        </p:nvCxnSpPr>
        <p:spPr>
          <a:xfrm>
            <a:off x="3641558" y="4930898"/>
            <a:ext cx="973447" cy="948291"/>
          </a:xfrm>
          <a:prstGeom prst="bentConnector3">
            <a:avLst>
              <a:gd name="adj1" fmla="val 3187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Gebogen verbindingslijn 25"/>
          <p:cNvCxnSpPr>
            <a:stCxn id="10" idx="1"/>
            <a:endCxn id="8" idx="1"/>
          </p:cNvCxnSpPr>
          <p:nvPr/>
        </p:nvCxnSpPr>
        <p:spPr>
          <a:xfrm rot="10800000" flipV="1">
            <a:off x="4615005" y="4640939"/>
            <a:ext cx="442102" cy="1238249"/>
          </a:xfrm>
          <a:prstGeom prst="bentConnector3">
            <a:avLst>
              <a:gd name="adj1" fmla="val 151708"/>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511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Wat geleerd en meegenomen naar AMIF en ISF</a:t>
            </a:r>
            <a:endParaRPr lang="nl-NL"/>
          </a:p>
        </p:txBody>
      </p:sp>
      <p:sp>
        <p:nvSpPr>
          <p:cNvPr id="3" name="Tijdelijke aanduiding voor inhoud 2"/>
          <p:cNvSpPr>
            <a:spLocks noGrp="1"/>
          </p:cNvSpPr>
          <p:nvPr>
            <p:ph idx="1"/>
          </p:nvPr>
        </p:nvSpPr>
        <p:spPr/>
        <p:txBody>
          <a:bodyPr/>
          <a:lstStyle/>
          <a:p>
            <a:pPr marL="285750" indent="-285750">
              <a:buFontTx/>
              <a:buChar char="-"/>
            </a:pPr>
            <a:r>
              <a:rPr lang="nl-NL" smtClean="0"/>
              <a:t>Afgestapt van de verplichte jaartranches: subsidiabele periode loopt van 2015 tot en met 2022. In Nederland zal voor AMIF 3 x call worden opengesteld, voor ISF zoveel mogelijk mee met de call, maar maatwerk is daar mogelijk</a:t>
            </a:r>
          </a:p>
          <a:p>
            <a:pPr marL="285750" indent="-285750">
              <a:buFontTx/>
              <a:buChar char="-"/>
            </a:pPr>
            <a:r>
              <a:rPr lang="nl-NL" smtClean="0"/>
              <a:t>Lidstaten mogen eigen subsidieregels vaststellen (binnen de EU verordeningen), in Nederland geprobeerd te versimpelen: simplified cost options toegepast (personeelskosten), “kleine” kosten met hoge verantwoordingslast niet meer subsidiabel (zoals binnenlandse reiskosten), nationale subsidieregeling gepubliceerd waarin ook programmering en selectiecriteria in 1 document zijn verwerkt (maar EU verordeningen en nationale programma’s blijven het uitgangspunt).</a:t>
            </a:r>
          </a:p>
          <a:p>
            <a:pPr marL="285750" indent="-285750">
              <a:buFontTx/>
              <a:buChar char="-"/>
            </a:pPr>
            <a:r>
              <a:rPr lang="nl-NL" smtClean="0"/>
              <a:t>Inhuur agentschap SZW voor de uitvoering van het subsidieproces, veel ervaring met ander Europees fonds (ESF) en gespecialiseerd in uitvoeren subsidies.</a:t>
            </a:r>
            <a:endParaRPr lang="nl-NL"/>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16</a:t>
            </a:fld>
            <a:endParaRPr lang="nl-NL" altLang="nl-NL"/>
          </a:p>
        </p:txBody>
      </p:sp>
      <p:pic>
        <p:nvPicPr>
          <p:cNvPr id="6"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143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Wat geleerd en meegenomen naar AMIF en ISF</a:t>
            </a:r>
          </a:p>
        </p:txBody>
      </p:sp>
      <p:sp>
        <p:nvSpPr>
          <p:cNvPr id="3" name="Tijdelijke aanduiding voor inhoud 2"/>
          <p:cNvSpPr>
            <a:spLocks noGrp="1"/>
          </p:cNvSpPr>
          <p:nvPr>
            <p:ph idx="1"/>
          </p:nvPr>
        </p:nvSpPr>
        <p:spPr/>
        <p:txBody>
          <a:bodyPr/>
          <a:lstStyle/>
          <a:p>
            <a:pPr marL="285750" indent="-285750">
              <a:buFontTx/>
              <a:buChar char="-"/>
            </a:pPr>
            <a:r>
              <a:rPr lang="nl-NL" smtClean="0"/>
              <a:t>Certificerende Autoriteit is er niet meer (vereenvoudiging controleproces)</a:t>
            </a:r>
          </a:p>
          <a:p>
            <a:pPr marL="285750" indent="-285750">
              <a:buFontTx/>
              <a:buChar char="-"/>
            </a:pPr>
            <a:r>
              <a:rPr lang="nl-NL" smtClean="0"/>
              <a:t>Verantwoording naar de Europese Commissie loopt nu per boekjaar (16 oktober – 15 oktober) en niet meer per tranche</a:t>
            </a:r>
          </a:p>
          <a:p>
            <a:pPr marL="285750" indent="-285750">
              <a:buFontTx/>
              <a:buChar char="-"/>
            </a:pPr>
            <a:r>
              <a:rPr lang="nl-NL" smtClean="0"/>
              <a:t>Ondergrens projecten verhoogd naar 4 ton (behalve bij integratie)</a:t>
            </a:r>
          </a:p>
          <a:p>
            <a:pPr marL="285750" indent="-285750">
              <a:buFontTx/>
              <a:buChar char="-"/>
            </a:pPr>
            <a:r>
              <a:rPr lang="nl-NL" smtClean="0"/>
              <a:t>Stimuleren van samenwerking tussen organisaties</a:t>
            </a:r>
          </a:p>
          <a:p>
            <a:pPr marL="285750" indent="-285750">
              <a:buFontTx/>
              <a:buChar char="-"/>
            </a:pPr>
            <a:r>
              <a:rPr lang="nl-NL" smtClean="0"/>
              <a:t>Stimuleren van opname van relatief gemakkelijk te verantwoorden kosten</a:t>
            </a:r>
          </a:p>
          <a:p>
            <a:pPr marL="285750" indent="-285750">
              <a:buFontTx/>
              <a:buChar char="-"/>
            </a:pPr>
            <a:r>
              <a:rPr lang="nl-NL" smtClean="0"/>
              <a:t>Selectief aantal gekozen acties per call for proposals</a:t>
            </a:r>
          </a:p>
          <a:p>
            <a:pPr marL="285750" indent="-285750">
              <a:buFontTx/>
              <a:buChar char="-"/>
            </a:pPr>
            <a:r>
              <a:rPr lang="nl-NL" smtClean="0"/>
              <a:t>Langere projectperiode (36 maanden) dan voorheen mogelijk</a:t>
            </a:r>
          </a:p>
          <a:p>
            <a:pPr marL="285750" indent="-285750">
              <a:buFontTx/>
              <a:buChar char="-"/>
            </a:pPr>
            <a:r>
              <a:rPr lang="nl-NL" smtClean="0"/>
              <a:t>Hogere offerteprocedure grens (naar € </a:t>
            </a:r>
            <a:r>
              <a:rPr lang="nl-NL" smtClean="0"/>
              <a:t>50.000 </a:t>
            </a:r>
            <a:r>
              <a:rPr lang="nl-NL" smtClean="0"/>
              <a:t>ipv </a:t>
            </a:r>
            <a:r>
              <a:rPr lang="nl-NL" smtClean="0"/>
              <a:t>5000, vanaf € 20.000 is benchmark procedure noodzakelijk)</a:t>
            </a:r>
            <a:endParaRPr lang="nl-NL" smtClean="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17</a:t>
            </a:fld>
            <a:endParaRPr lang="nl-NL" altLang="nl-NL"/>
          </a:p>
        </p:txBody>
      </p:sp>
      <p:pic>
        <p:nvPicPr>
          <p:cNvPr id="6"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581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8670" y="1187447"/>
            <a:ext cx="7620001" cy="571500"/>
          </a:xfrm>
        </p:spPr>
        <p:txBody>
          <a:bodyPr/>
          <a:lstStyle/>
          <a:p>
            <a:r>
              <a:rPr lang="nl-NL" smtClean="0"/>
              <a:t>Tot slot</a:t>
            </a:r>
            <a:endParaRPr lang="nl-NL">
              <a:solidFill>
                <a:schemeClr val="tx1"/>
              </a:solidFill>
            </a:endParaRPr>
          </a:p>
        </p:txBody>
      </p:sp>
      <p:sp>
        <p:nvSpPr>
          <p:cNvPr id="3" name="Tijdelijke aanduiding voor inhoud 2"/>
          <p:cNvSpPr>
            <a:spLocks noGrp="1"/>
          </p:cNvSpPr>
          <p:nvPr>
            <p:ph idx="1"/>
          </p:nvPr>
        </p:nvSpPr>
        <p:spPr/>
        <p:txBody>
          <a:bodyPr/>
          <a:lstStyle/>
          <a:p>
            <a:r>
              <a:rPr lang="nl-NL" smtClean="0"/>
              <a:t>De evaluaties zijn te vinden op de website van het AgentschapSZW, </a:t>
            </a:r>
          </a:p>
          <a:p>
            <a:r>
              <a:rPr lang="nl-NL" smtClean="0"/>
              <a:t>www. Agentschapszw.nl</a:t>
            </a:r>
          </a:p>
          <a:p>
            <a:endParaRPr lang="nl-NL" smtClean="0"/>
          </a:p>
          <a:p>
            <a:endParaRPr lang="nl-NL"/>
          </a:p>
          <a:p>
            <a:r>
              <a:rPr lang="nl-NL" smtClean="0"/>
              <a:t>EBF	Grenzeloze mogelijkheden</a:t>
            </a:r>
          </a:p>
          <a:p>
            <a:endParaRPr lang="nl-NL"/>
          </a:p>
          <a:p>
            <a:r>
              <a:rPr lang="nl-NL"/>
              <a:t>EVF	Ruimte voor </a:t>
            </a:r>
            <a:r>
              <a:rPr lang="nl-NL" smtClean="0"/>
              <a:t>innovatieve projecten</a:t>
            </a:r>
            <a:endParaRPr lang="nl-NL"/>
          </a:p>
          <a:p>
            <a:endParaRPr lang="nl-NL"/>
          </a:p>
          <a:p>
            <a:r>
              <a:rPr lang="nl-NL"/>
              <a:t>EIF	</a:t>
            </a:r>
            <a:r>
              <a:rPr lang="nl-NL" smtClean="0"/>
              <a:t>Van </a:t>
            </a:r>
            <a:r>
              <a:rPr lang="nl-NL"/>
              <a:t>EU naar lokaal</a:t>
            </a:r>
          </a:p>
          <a:p>
            <a:endParaRPr lang="nl-NL"/>
          </a:p>
          <a:p>
            <a:r>
              <a:rPr lang="nl-NL" smtClean="0"/>
              <a:t>ETF	Return, not necessarily a step backward</a:t>
            </a:r>
            <a:endParaRPr lang="nl-NL"/>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solidFill>
                  <a:schemeClr val="tx1"/>
                </a:solidFill>
              </a:rPr>
              <a:pPr/>
              <a:t>18</a:t>
            </a:fld>
            <a:endParaRPr lang="nl-NL" altLang="nl-NL">
              <a:solidFill>
                <a:schemeClr val="tx1"/>
              </a:solidFill>
            </a:endParaRPr>
          </a:p>
        </p:txBody>
      </p:sp>
      <p:sp>
        <p:nvSpPr>
          <p:cNvPr id="5" name="AutoShape 4" descr="Afbeeldingsresultaat voor EU vla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8"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355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19</a:t>
            </a:fld>
            <a:endParaRPr lang="nl-NL" altLang="nl-NL"/>
          </a:p>
        </p:txBody>
      </p:sp>
      <p:pic>
        <p:nvPicPr>
          <p:cNvPr id="5" name="Picture 6" descr="brussel"/>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698" y="990600"/>
            <a:ext cx="9156698" cy="53509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De Europese vlag — logo in kleu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385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kleuren">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nl-NL" altLang="nl-NL" smtClean="0"/>
              <a:t>Achtergrond: context</a:t>
            </a:r>
            <a:endParaRPr lang="nl-NL" altLang="nl-NL" dirty="0"/>
          </a:p>
        </p:txBody>
      </p:sp>
      <p:sp>
        <p:nvSpPr>
          <p:cNvPr id="27651" name="Rectangle 3"/>
          <p:cNvSpPr>
            <a:spLocks noGrp="1" noChangeArrowheads="1"/>
          </p:cNvSpPr>
          <p:nvPr>
            <p:ph idx="1"/>
          </p:nvPr>
        </p:nvSpPr>
        <p:spPr/>
        <p:txBody>
          <a:bodyPr/>
          <a:lstStyle/>
          <a:p>
            <a:endParaRPr lang="nl-NL" altLang="nl-NL" smtClean="0"/>
          </a:p>
          <a:p>
            <a:pPr marL="285750" indent="-285750">
              <a:buFont typeface="Arial" panose="020B0604020202020204" pitchFamily="34" charset="0"/>
              <a:buChar char="•"/>
            </a:pPr>
            <a:r>
              <a:rPr lang="nl-NL" altLang="nl-NL" smtClean="0"/>
              <a:t>Totaal beschikbaar 2011 – 2013: </a:t>
            </a:r>
            <a:r>
              <a:rPr lang="nl-NL" altLang="nl-NL" b="1" smtClean="0"/>
              <a:t>€72.984.179</a:t>
            </a:r>
          </a:p>
          <a:p>
            <a:pPr marL="285750" indent="-285750">
              <a:buFont typeface="Arial" panose="020B0604020202020204" pitchFamily="34" charset="0"/>
              <a:buChar char="•"/>
            </a:pPr>
            <a:r>
              <a:rPr lang="nl-NL" altLang="nl-NL" smtClean="0"/>
              <a:t>Aanvulling op de nationale gelden voor migratie en veiligheid.</a:t>
            </a:r>
          </a:p>
          <a:p>
            <a:pPr marL="285750" indent="-285750">
              <a:buFont typeface="Arial" panose="020B0604020202020204" pitchFamily="34" charset="0"/>
              <a:buChar char="•"/>
            </a:pPr>
            <a:r>
              <a:rPr lang="nl-NL" altLang="nl-NL" smtClean="0"/>
              <a:t>Programmaperiode verdeeld in ‘tranches’</a:t>
            </a:r>
          </a:p>
          <a:p>
            <a:pPr marL="484188" lvl="2" indent="-285750">
              <a:buFont typeface="Arial" panose="020B0604020202020204" pitchFamily="34" charset="0"/>
              <a:buChar char="•"/>
            </a:pPr>
            <a:r>
              <a:rPr lang="nl-NL" altLang="nl-NL" smtClean="0"/>
              <a:t>Programma van </a:t>
            </a:r>
            <a:r>
              <a:rPr lang="nl-NL" altLang="nl-NL" b="1" smtClean="0"/>
              <a:t>1 </a:t>
            </a:r>
            <a:r>
              <a:rPr lang="nl-NL" altLang="nl-NL" b="1"/>
              <a:t>januari 2007 </a:t>
            </a:r>
            <a:r>
              <a:rPr lang="nl-NL" altLang="nl-NL" b="1" smtClean="0"/>
              <a:t>tot 30 </a:t>
            </a:r>
            <a:r>
              <a:rPr lang="nl-NL" altLang="nl-NL" b="1"/>
              <a:t>juni </a:t>
            </a:r>
            <a:r>
              <a:rPr lang="nl-NL" altLang="nl-NL" b="1" smtClean="0"/>
              <a:t>2015</a:t>
            </a:r>
          </a:p>
          <a:p>
            <a:pPr marL="484188" lvl="2" indent="-285750">
              <a:buFont typeface="Arial" panose="020B0604020202020204" pitchFamily="34" charset="0"/>
              <a:buChar char="•"/>
            </a:pPr>
            <a:r>
              <a:rPr lang="nl-NL" altLang="nl-NL"/>
              <a:t>looptijd van 2 jaar tijdens de eerste tranches </a:t>
            </a:r>
            <a:endParaRPr lang="nl-NL" altLang="nl-NL" smtClean="0"/>
          </a:p>
          <a:p>
            <a:pPr marL="484188" lvl="2" indent="-285750">
              <a:buFont typeface="Arial" panose="020B0604020202020204" pitchFamily="34" charset="0"/>
              <a:buChar char="•"/>
            </a:pPr>
            <a:r>
              <a:rPr lang="nl-NL" altLang="nl-NL" smtClean="0"/>
              <a:t>looptijd 2,5 </a:t>
            </a:r>
            <a:r>
              <a:rPr lang="nl-NL" altLang="nl-NL"/>
              <a:t>jaar tijdens de laatste </a:t>
            </a:r>
            <a:r>
              <a:rPr lang="nl-NL" altLang="nl-NL" smtClean="0"/>
              <a:t>tranches</a:t>
            </a:r>
          </a:p>
          <a:p>
            <a:pPr marL="285750" indent="-285750">
              <a:buFont typeface="Arial" panose="020B0604020202020204" pitchFamily="34" charset="0"/>
              <a:buChar char="•"/>
            </a:pPr>
            <a:r>
              <a:rPr lang="nl-NL" altLang="nl-NL" smtClean="0"/>
              <a:t>Het </a:t>
            </a:r>
            <a:r>
              <a:rPr lang="nl-NL" altLang="nl-NL" b="1" smtClean="0"/>
              <a:t>laatste </a:t>
            </a:r>
            <a:r>
              <a:rPr lang="nl-NL" altLang="nl-NL" b="1" i="1" smtClean="0"/>
              <a:t>uitvoerings</a:t>
            </a:r>
            <a:r>
              <a:rPr lang="nl-NL" altLang="nl-NL" b="1" smtClean="0"/>
              <a:t>verslag </a:t>
            </a:r>
            <a:r>
              <a:rPr lang="nl-NL" altLang="nl-NL" smtClean="0"/>
              <a:t>per fonds moest (en is) op 31 maart 2016 bij de Europese Commissie worden ingediend.</a:t>
            </a:r>
          </a:p>
          <a:p>
            <a:endParaRPr lang="nl-NL" altLang="nl-NL"/>
          </a:p>
          <a:p>
            <a:endParaRPr lang="nl-NL"/>
          </a:p>
          <a:p>
            <a:endParaRPr lang="nl-NL" altLang="nl-NL" dirty="0"/>
          </a:p>
        </p:txBody>
      </p:sp>
      <p:sp>
        <p:nvSpPr>
          <p:cNvPr id="4" name="Tijdelijke aanduiding voor dianummer 3"/>
          <p:cNvSpPr>
            <a:spLocks noGrp="1"/>
          </p:cNvSpPr>
          <p:nvPr>
            <p:ph type="sldNum" sz="quarter" idx="10"/>
          </p:nvPr>
        </p:nvSpPr>
        <p:spPr/>
        <p:txBody>
          <a:bodyPr/>
          <a:lstStyle/>
          <a:p>
            <a:fld id="{B8629077-5576-48EC-A019-1D3D175D6BA9}" type="slidenum">
              <a:rPr lang="nl-NL" altLang="nl-NL"/>
              <a:pPr/>
              <a:t>2</a:t>
            </a:fld>
            <a:endParaRPr lang="nl-NL" altLang="nl-NL" dirty="0"/>
          </a:p>
        </p:txBody>
      </p:sp>
      <p:pic>
        <p:nvPicPr>
          <p:cNvPr id="12" name="Picture 2" descr="De Europese vlag — logo in kleu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‘Disclaimer’</a:t>
            </a:r>
            <a:endParaRPr lang="nl-NL"/>
          </a:p>
        </p:txBody>
      </p:sp>
      <p:sp>
        <p:nvSpPr>
          <p:cNvPr id="3" name="Tijdelijke aanduiding voor inhoud 2"/>
          <p:cNvSpPr>
            <a:spLocks noGrp="1"/>
          </p:cNvSpPr>
          <p:nvPr>
            <p:ph idx="1"/>
          </p:nvPr>
        </p:nvSpPr>
        <p:spPr>
          <a:xfrm>
            <a:off x="1473199" y="4978399"/>
            <a:ext cx="7108825" cy="1236663"/>
          </a:xfrm>
        </p:spPr>
        <p:txBody>
          <a:bodyPr/>
          <a:lstStyle/>
          <a:p>
            <a:pPr marL="285750" indent="-285750">
              <a:buFont typeface="Arial" panose="020B0604020202020204" pitchFamily="34" charset="0"/>
              <a:buChar char="•"/>
            </a:pPr>
            <a:r>
              <a:rPr lang="nl-NL" sz="800" smtClean="0"/>
              <a:t>Vandaag kijken we naar de Nederlandse evaluatieverslagen van de 4 fondsen voor </a:t>
            </a:r>
            <a:r>
              <a:rPr lang="nl-NL" sz="800"/>
              <a:t>de periode (</a:t>
            </a:r>
            <a:r>
              <a:rPr lang="nl-NL" sz="800" i="1"/>
              <a:t>tranches</a:t>
            </a:r>
            <a:r>
              <a:rPr lang="nl-NL" sz="800"/>
              <a:t>) </a:t>
            </a:r>
            <a:r>
              <a:rPr lang="nl-NL" sz="800" b="1" smtClean="0"/>
              <a:t>2011-2013</a:t>
            </a:r>
            <a:r>
              <a:rPr lang="nl-NL" sz="800" smtClean="0"/>
              <a:t>.</a:t>
            </a:r>
          </a:p>
          <a:p>
            <a:pPr marL="285750" indent="-285750">
              <a:buFont typeface="Arial" panose="020B0604020202020204" pitchFamily="34" charset="0"/>
              <a:buChar char="•"/>
            </a:pPr>
            <a:r>
              <a:rPr lang="nl-NL" sz="800" smtClean="0"/>
              <a:t>Het uitvoeringsverslag over de laatste tranche (2013) moest op 31 maart 2016 worden ingediend en de evaluatieverslagen op 30 november 2015. Aan de evaluaties is van augustus tot en met november 2015 gewerkt. Niet alle (verplichte) controles op de 2013 projecten door agentschap SZW en de Audit Autoriteit en Certificerende Autoriteit waren toen afgerond. Feitelijk is er daardoor bij het evalueren voor de projecten uit de tranche 2013 gewerkt met de nog niet gecontroleerde gegevens die de projectorganisaties hadden aangeleverd (bijvoorbeeld hun subsidie vaststellingsrapportages). Soms zijn die naar aanleiding van de controles bijgesteld. Daardoor kan er verschil zijn tussen wat er in de evaluaties is beschreven en wat er in de uitvoeringsverslagen is beschreven.</a:t>
            </a:r>
            <a:endParaRPr lang="nl-NL" sz="80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3</a:t>
            </a:fld>
            <a:endParaRPr lang="nl-NL" altLang="nl-NL"/>
          </a:p>
        </p:txBody>
      </p:sp>
      <p:pic>
        <p:nvPicPr>
          <p:cNvPr id="10"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9200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Waarom evaluaties uitvoeren?</a:t>
            </a:r>
            <a:endParaRPr lang="nl-NL"/>
          </a:p>
        </p:txBody>
      </p:sp>
      <p:sp>
        <p:nvSpPr>
          <p:cNvPr id="3" name="Tijdelijke aanduiding voor inhoud 2"/>
          <p:cNvSpPr>
            <a:spLocks noGrp="1"/>
          </p:cNvSpPr>
          <p:nvPr>
            <p:ph idx="1"/>
          </p:nvPr>
        </p:nvSpPr>
        <p:spPr/>
        <p:txBody>
          <a:bodyPr/>
          <a:lstStyle/>
          <a:p>
            <a:r>
              <a:rPr lang="nl-NL" altLang="nl-NL" sz="1400"/>
              <a:t>In de regelgeving van de 4 fondsen is vastgelegd dat de lidstaten </a:t>
            </a:r>
            <a:r>
              <a:rPr lang="nl-NL" sz="1400" smtClean="0"/>
              <a:t>evaluatieverslagen bij </a:t>
            </a:r>
            <a:r>
              <a:rPr lang="nl-NL" sz="1400"/>
              <a:t>de Commissie indienen</a:t>
            </a:r>
            <a:r>
              <a:rPr lang="nl-NL" sz="1400" smtClean="0"/>
              <a:t>:</a:t>
            </a:r>
          </a:p>
          <a:p>
            <a:endParaRPr lang="nl-NL" sz="1400"/>
          </a:p>
          <a:p>
            <a:pPr marL="342900" indent="-342900">
              <a:buFont typeface="+mj-lt"/>
              <a:buAutoNum type="alphaLcParenR"/>
            </a:pPr>
            <a:r>
              <a:rPr lang="nl-NL" sz="1400" smtClean="0"/>
              <a:t>2010</a:t>
            </a:r>
            <a:r>
              <a:rPr lang="nl-NL" sz="1400"/>
              <a:t>: </a:t>
            </a:r>
            <a:r>
              <a:rPr lang="nl-NL" sz="1400" smtClean="0"/>
              <a:t>evaluatieverslag over </a:t>
            </a:r>
            <a:r>
              <a:rPr lang="nl-NL" sz="1400"/>
              <a:t>de </a:t>
            </a:r>
            <a:r>
              <a:rPr lang="nl-NL" sz="1400" b="1"/>
              <a:t>uitvoering</a:t>
            </a:r>
            <a:r>
              <a:rPr lang="nl-NL" sz="1400"/>
              <a:t> van </a:t>
            </a:r>
            <a:r>
              <a:rPr lang="nl-NL" sz="1400" smtClean="0"/>
              <a:t>gesubsidieeerde acties;</a:t>
            </a:r>
            <a:endParaRPr lang="nl-NL" sz="1400"/>
          </a:p>
          <a:p>
            <a:pPr marL="342900" indent="-342900">
              <a:buFont typeface="+mj-lt"/>
              <a:buAutoNum type="alphaLcParenR"/>
            </a:pPr>
            <a:r>
              <a:rPr lang="nl-NL" sz="1400" smtClean="0"/>
              <a:t>2012</a:t>
            </a:r>
            <a:r>
              <a:rPr lang="nl-NL" sz="1400"/>
              <a:t>: een </a:t>
            </a:r>
            <a:r>
              <a:rPr lang="nl-NL" sz="1400" smtClean="0"/>
              <a:t>evaluatieverslag over </a:t>
            </a:r>
            <a:r>
              <a:rPr lang="nl-NL" sz="1400" b="1" smtClean="0"/>
              <a:t>resultaten </a:t>
            </a:r>
            <a:r>
              <a:rPr lang="nl-NL" sz="1400" b="1"/>
              <a:t>en  </a:t>
            </a:r>
            <a:r>
              <a:rPr lang="nl-NL" sz="1400" b="1" smtClean="0"/>
              <a:t>effect </a:t>
            </a:r>
            <a:r>
              <a:rPr lang="nl-NL" sz="1400"/>
              <a:t>van </a:t>
            </a:r>
            <a:r>
              <a:rPr lang="nl-NL" sz="1400" smtClean="0"/>
              <a:t>de acties voor </a:t>
            </a:r>
            <a:r>
              <a:rPr lang="nl-NL" sz="1400"/>
              <a:t>de </a:t>
            </a:r>
            <a:r>
              <a:rPr lang="nl-NL" sz="1400" i="1" smtClean="0"/>
              <a:t>tranches</a:t>
            </a:r>
            <a:r>
              <a:rPr lang="nl-NL" sz="1400" smtClean="0"/>
              <a:t> 2008-2010;</a:t>
            </a:r>
            <a:endParaRPr lang="nl-NL" sz="1400"/>
          </a:p>
          <a:p>
            <a:pPr marL="342900" indent="-342900">
              <a:buFont typeface="+mj-lt"/>
              <a:buAutoNum type="alphaLcParenR"/>
            </a:pPr>
            <a:r>
              <a:rPr lang="nl-NL" sz="1400" smtClean="0"/>
              <a:t>2015</a:t>
            </a:r>
            <a:r>
              <a:rPr lang="nl-NL" sz="1400"/>
              <a:t>: </a:t>
            </a:r>
            <a:r>
              <a:rPr lang="nl-NL" sz="1400" smtClean="0"/>
              <a:t>een </a:t>
            </a:r>
            <a:r>
              <a:rPr lang="nl-NL" sz="1400"/>
              <a:t>evaluatieverslag </a:t>
            </a:r>
            <a:r>
              <a:rPr lang="nl-NL" sz="1400" smtClean="0"/>
              <a:t>over </a:t>
            </a:r>
            <a:r>
              <a:rPr lang="nl-NL" sz="1400" b="1" smtClean="0"/>
              <a:t>resultaten </a:t>
            </a:r>
            <a:r>
              <a:rPr lang="nl-NL" sz="1400" b="1"/>
              <a:t>en </a:t>
            </a:r>
            <a:r>
              <a:rPr lang="nl-NL" sz="1400" b="1" smtClean="0"/>
              <a:t>effect </a:t>
            </a:r>
            <a:r>
              <a:rPr lang="nl-NL" sz="1400"/>
              <a:t>van </a:t>
            </a:r>
            <a:r>
              <a:rPr lang="nl-NL" sz="1400" smtClean="0"/>
              <a:t>de </a:t>
            </a:r>
            <a:r>
              <a:rPr lang="nl-NL" sz="1400"/>
              <a:t>periode </a:t>
            </a:r>
            <a:r>
              <a:rPr lang="nl-NL" sz="1400" i="1" smtClean="0"/>
              <a:t>tranches</a:t>
            </a:r>
            <a:r>
              <a:rPr lang="nl-NL" sz="1400" smtClean="0"/>
              <a:t> 2011-2013;</a:t>
            </a:r>
          </a:p>
          <a:p>
            <a:endParaRPr lang="nl-NL" sz="1400"/>
          </a:p>
          <a:p>
            <a:r>
              <a:rPr lang="nl-NL" sz="1400"/>
              <a:t>De Commissie dient </a:t>
            </a:r>
            <a:r>
              <a:rPr lang="nl-NL" sz="1400" b="1" smtClean="0"/>
              <a:t>cumulatieve evaluatieverslagen met gegevens uit alle deelnemende lidstaten </a:t>
            </a:r>
            <a:r>
              <a:rPr lang="nl-NL" sz="1400" smtClean="0"/>
              <a:t>in bij </a:t>
            </a:r>
            <a:r>
              <a:rPr lang="nl-NL" sz="1400"/>
              <a:t>het Europees Parlement, de Raad, het Europees </a:t>
            </a:r>
            <a:r>
              <a:rPr lang="nl-NL" sz="1400" smtClean="0"/>
              <a:t>Economisch </a:t>
            </a:r>
            <a:r>
              <a:rPr lang="nl-NL" sz="1400"/>
              <a:t>en Sociaal Comité en het Comité van de </a:t>
            </a:r>
            <a:r>
              <a:rPr lang="nl-NL" sz="1400" smtClean="0"/>
              <a:t>Regio's.</a:t>
            </a:r>
          </a:p>
          <a:p>
            <a:endParaRPr lang="nl-NL" sz="1400"/>
          </a:p>
          <a:p>
            <a:r>
              <a:rPr lang="nl-NL" sz="1400"/>
              <a:t>De inzet van de financiële middelen die Nederland kreeg door middel van de 4 EU fondsen </a:t>
            </a:r>
            <a:r>
              <a:rPr lang="nl-NL" sz="1400" smtClean="0"/>
              <a:t>zijn geëvalueerd op </a:t>
            </a:r>
            <a:r>
              <a:rPr lang="nl-NL" sz="1400"/>
              <a:t>het gebied </a:t>
            </a:r>
            <a:r>
              <a:rPr lang="nl-NL" sz="1400" smtClean="0"/>
              <a:t>van </a:t>
            </a:r>
            <a:r>
              <a:rPr lang="nl-NL" sz="1400" b="1" smtClean="0"/>
              <a:t>relevantie, efficiëntie, effectiviteit, toegevoegde waarde en duurzaamheid</a:t>
            </a:r>
            <a:r>
              <a:rPr lang="nl-NL" sz="1400" smtClean="0"/>
              <a:t> </a:t>
            </a:r>
            <a:endParaRPr lang="nl-NL" sz="1400"/>
          </a:p>
          <a:p>
            <a:endParaRPr lang="nl-NL" sz="140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4</a:t>
            </a:fld>
            <a:endParaRPr lang="nl-NL" altLang="nl-NL"/>
          </a:p>
        </p:txBody>
      </p:sp>
      <p:pic>
        <p:nvPicPr>
          <p:cNvPr id="7"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353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blog.gbs.com/wp-content/uploads/2015/07/papier-stapel.jpg?be832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01691" y="1944363"/>
            <a:ext cx="3121115" cy="4161486"/>
          </a:xfrm>
          <a:prstGeom prst="rect">
            <a:avLst/>
          </a:prstGeom>
          <a:noFill/>
          <a:extLst>
            <a:ext uri="{909E8E84-426E-40DD-AFC4-6F175D3DCCD1}">
              <a14:hiddenFill xmlns:a14="http://schemas.microsoft.com/office/drawing/2010/main">
                <a:solidFill>
                  <a:srgbClr val="FFFFFF"/>
                </a:solidFill>
              </a14:hiddenFill>
            </a:ext>
          </a:extLst>
        </p:spPr>
      </p:pic>
      <p:sp>
        <p:nvSpPr>
          <p:cNvPr id="18" name="Titel 17"/>
          <p:cNvSpPr>
            <a:spLocks noGrp="1"/>
          </p:cNvSpPr>
          <p:nvPr>
            <p:ph type="title"/>
          </p:nvPr>
        </p:nvSpPr>
        <p:spPr/>
        <p:txBody>
          <a:bodyPr/>
          <a:lstStyle/>
          <a:p>
            <a:r>
              <a:rPr lang="nl-NL" dirty="0" smtClean="0"/>
              <a:t>Evaluatie migratiefondsen 2011-2013</a:t>
            </a:r>
            <a:endParaRPr lang="nl-NL" dirty="0"/>
          </a:p>
        </p:txBody>
      </p:sp>
      <p:sp>
        <p:nvSpPr>
          <p:cNvPr id="19" name="Tijdelijke aanduiding voor inhoud 18"/>
          <p:cNvSpPr>
            <a:spLocks noGrp="1"/>
          </p:cNvSpPr>
          <p:nvPr>
            <p:ph idx="1"/>
          </p:nvPr>
        </p:nvSpPr>
        <p:spPr>
          <a:xfrm>
            <a:off x="352425" y="1774467"/>
            <a:ext cx="5803676" cy="5321792"/>
          </a:xfrm>
        </p:spPr>
        <p:txBody>
          <a:bodyPr/>
          <a:lstStyle/>
          <a:p>
            <a:pPr marL="285750" indent="-285750">
              <a:buFont typeface="Arial" panose="020B0604020202020204" pitchFamily="34" charset="0"/>
              <a:buChar char="•"/>
            </a:pPr>
            <a:r>
              <a:rPr lang="nl-NL" dirty="0" smtClean="0"/>
              <a:t>EU formats voor de evaluatierapporten</a:t>
            </a:r>
          </a:p>
          <a:p>
            <a:pPr marL="285750" indent="-285750">
              <a:buFont typeface="Arial" panose="020B0604020202020204" pitchFamily="34" charset="0"/>
              <a:buChar char="•"/>
            </a:pPr>
            <a:r>
              <a:rPr lang="nl-NL" dirty="0" smtClean="0"/>
              <a:t>Evaluaties uitgevoerd door Van de Bunt adviseurs tussen augustus en november 2015</a:t>
            </a:r>
          </a:p>
          <a:p>
            <a:pPr marL="285750" indent="-285750">
              <a:buFont typeface="Arial" panose="020B0604020202020204" pitchFamily="34" charset="0"/>
              <a:buChar char="•"/>
            </a:pPr>
            <a:r>
              <a:rPr lang="nl-NL" dirty="0" smtClean="0"/>
              <a:t>Bronnen:</a:t>
            </a:r>
            <a:endParaRPr lang="en-US" dirty="0" smtClean="0"/>
          </a:p>
          <a:p>
            <a:pPr marL="484188" lvl="2" indent="-285750">
              <a:buFont typeface="Arial" panose="020B0604020202020204" pitchFamily="34" charset="0"/>
              <a:buChar char="•"/>
            </a:pPr>
            <a:r>
              <a:rPr lang="en-US" sz="1400" dirty="0" smtClean="0"/>
              <a:t>the </a:t>
            </a:r>
            <a:r>
              <a:rPr lang="en-US" sz="1400" dirty="0"/>
              <a:t>multiannual </a:t>
            </a:r>
            <a:r>
              <a:rPr lang="en-US" sz="1400" dirty="0" err="1"/>
              <a:t>programme</a:t>
            </a:r>
            <a:r>
              <a:rPr lang="en-US" sz="1400" dirty="0"/>
              <a:t> </a:t>
            </a:r>
            <a:r>
              <a:rPr lang="en-US" sz="1400" dirty="0" smtClean="0"/>
              <a:t>2007-2013</a:t>
            </a:r>
          </a:p>
          <a:p>
            <a:pPr marL="484188" lvl="2" indent="-285750">
              <a:buFont typeface="Arial" panose="020B0604020202020204" pitchFamily="34" charset="0"/>
              <a:buChar char="•"/>
            </a:pPr>
            <a:r>
              <a:rPr lang="en-US" sz="1400" dirty="0" smtClean="0"/>
              <a:t>the </a:t>
            </a:r>
            <a:r>
              <a:rPr lang="en-US" sz="1400" dirty="0"/>
              <a:t>annual </a:t>
            </a:r>
            <a:r>
              <a:rPr lang="en-US" sz="1400" dirty="0" err="1"/>
              <a:t>programmes</a:t>
            </a:r>
            <a:r>
              <a:rPr lang="en-US" sz="1400" dirty="0"/>
              <a:t> 2011, 2012 and </a:t>
            </a:r>
            <a:r>
              <a:rPr lang="en-US" sz="1400" dirty="0" smtClean="0"/>
              <a:t>2013</a:t>
            </a:r>
          </a:p>
          <a:p>
            <a:pPr marL="484188" lvl="2" indent="-285750">
              <a:buFont typeface="Arial" panose="020B0604020202020204" pitchFamily="34" charset="0"/>
              <a:buChar char="•"/>
            </a:pPr>
            <a:r>
              <a:rPr lang="en-US" sz="1400" dirty="0" smtClean="0"/>
              <a:t>the </a:t>
            </a:r>
            <a:r>
              <a:rPr lang="en-US" sz="1400" dirty="0"/>
              <a:t>decisions of the European Commission on the annual </a:t>
            </a:r>
            <a:r>
              <a:rPr lang="en-US" sz="1400" dirty="0" err="1"/>
              <a:t>programmes</a:t>
            </a:r>
            <a:r>
              <a:rPr lang="en-US" sz="1400" dirty="0"/>
              <a:t> 2011, 2012 and </a:t>
            </a:r>
            <a:r>
              <a:rPr lang="en-US" sz="1400" dirty="0" smtClean="0"/>
              <a:t>2013</a:t>
            </a:r>
          </a:p>
          <a:p>
            <a:pPr marL="484188" lvl="2" indent="-285750">
              <a:buFont typeface="Arial" panose="020B0604020202020204" pitchFamily="34" charset="0"/>
              <a:buChar char="•"/>
            </a:pPr>
            <a:r>
              <a:rPr lang="en-US" sz="1400" dirty="0" smtClean="0"/>
              <a:t>the </a:t>
            </a:r>
            <a:r>
              <a:rPr lang="en-US" sz="1400" dirty="0"/>
              <a:t>final reports on implementation of the annual </a:t>
            </a:r>
            <a:r>
              <a:rPr lang="en-US" sz="1400" dirty="0" err="1"/>
              <a:t>programmes</a:t>
            </a:r>
            <a:r>
              <a:rPr lang="en-US" sz="1400" dirty="0"/>
              <a:t> 2011 and </a:t>
            </a:r>
            <a:r>
              <a:rPr lang="en-US" sz="1400" dirty="0" smtClean="0"/>
              <a:t>2012</a:t>
            </a:r>
          </a:p>
          <a:p>
            <a:pPr marL="484188" lvl="2" indent="-285750">
              <a:buFont typeface="Arial" panose="020B0604020202020204" pitchFamily="34" charset="0"/>
              <a:buChar char="•"/>
            </a:pPr>
            <a:r>
              <a:rPr lang="en-US" sz="1400" dirty="0" smtClean="0"/>
              <a:t>the </a:t>
            </a:r>
            <a:r>
              <a:rPr lang="en-US" sz="1400" dirty="0"/>
              <a:t>settlement reports </a:t>
            </a:r>
            <a:r>
              <a:rPr lang="en-US" sz="1400"/>
              <a:t>by </a:t>
            </a:r>
            <a:r>
              <a:rPr lang="en-US" sz="1400" smtClean="0"/>
              <a:t>the </a:t>
            </a:r>
            <a:r>
              <a:rPr lang="en-US" sz="1400" dirty="0"/>
              <a:t>beneficiaries of the projects of the annual </a:t>
            </a:r>
            <a:r>
              <a:rPr lang="en-US" sz="1400" dirty="0" err="1"/>
              <a:t>programme</a:t>
            </a:r>
            <a:r>
              <a:rPr lang="en-US" sz="1400" dirty="0"/>
              <a:t> </a:t>
            </a:r>
            <a:r>
              <a:rPr lang="en-US" sz="1400" dirty="0" smtClean="0"/>
              <a:t>2013</a:t>
            </a:r>
          </a:p>
          <a:p>
            <a:pPr marL="484188" lvl="2" indent="-285750">
              <a:buFont typeface="Arial" panose="020B0604020202020204" pitchFamily="34" charset="0"/>
              <a:buChar char="•"/>
            </a:pPr>
            <a:r>
              <a:rPr lang="en-US" sz="1400" dirty="0" err="1"/>
              <a:t>a</a:t>
            </a:r>
            <a:r>
              <a:rPr lang="en-US" sz="1400" dirty="0" err="1" smtClean="0"/>
              <a:t>anvullende</a:t>
            </a:r>
            <a:r>
              <a:rPr lang="en-US" sz="1400" dirty="0" smtClean="0"/>
              <a:t> interviews: </a:t>
            </a:r>
            <a:r>
              <a:rPr lang="en-US" sz="1400" dirty="0" err="1" smtClean="0"/>
              <a:t>vertegenwoordigers</a:t>
            </a:r>
            <a:r>
              <a:rPr lang="en-US" sz="1400" dirty="0" smtClean="0"/>
              <a:t> van de Responsible </a:t>
            </a:r>
            <a:r>
              <a:rPr lang="en-US" sz="1400" dirty="0"/>
              <a:t>Authority </a:t>
            </a:r>
            <a:r>
              <a:rPr lang="en-US" sz="1400" dirty="0" err="1" smtClean="0"/>
              <a:t>en</a:t>
            </a:r>
            <a:r>
              <a:rPr lang="en-US" sz="1400" dirty="0" smtClean="0"/>
              <a:t> Delegated Authority</a:t>
            </a:r>
          </a:p>
          <a:p>
            <a:pPr marL="484188" lvl="2" indent="-285750">
              <a:buFont typeface="Arial" panose="020B0604020202020204" pitchFamily="34" charset="0"/>
              <a:buChar char="•"/>
            </a:pPr>
            <a:r>
              <a:rPr lang="en-US" sz="1400" dirty="0" err="1"/>
              <a:t>a</a:t>
            </a:r>
            <a:r>
              <a:rPr lang="en-US" sz="1400" dirty="0" err="1" smtClean="0"/>
              <a:t>anvullende</a:t>
            </a:r>
            <a:r>
              <a:rPr lang="en-US" sz="1400" dirty="0" smtClean="0"/>
              <a:t> </a:t>
            </a:r>
            <a:r>
              <a:rPr lang="en-US" sz="1400" dirty="0" err="1" smtClean="0"/>
              <a:t>informatie</a:t>
            </a:r>
            <a:r>
              <a:rPr lang="en-US" sz="1400" dirty="0" smtClean="0"/>
              <a:t>: diverse </a:t>
            </a:r>
            <a:r>
              <a:rPr lang="en-US" sz="1400" dirty="0" err="1" smtClean="0"/>
              <a:t>afdelingen</a:t>
            </a:r>
            <a:r>
              <a:rPr lang="en-US" sz="1400" dirty="0" smtClean="0"/>
              <a:t> </a:t>
            </a:r>
            <a:r>
              <a:rPr lang="en-US" sz="1400" dirty="0" err="1" smtClean="0"/>
              <a:t>Ministerie</a:t>
            </a:r>
            <a:r>
              <a:rPr lang="en-US" sz="1400" dirty="0" smtClean="0"/>
              <a:t> van </a:t>
            </a:r>
            <a:r>
              <a:rPr lang="en-US" sz="1400" dirty="0" err="1" smtClean="0"/>
              <a:t>VenJ</a:t>
            </a:r>
            <a:r>
              <a:rPr lang="en-US" sz="1400" dirty="0" smtClean="0"/>
              <a:t> </a:t>
            </a:r>
            <a:r>
              <a:rPr lang="en-US" sz="1400" dirty="0" err="1" smtClean="0"/>
              <a:t>en</a:t>
            </a:r>
            <a:r>
              <a:rPr lang="en-US" sz="1400" dirty="0" smtClean="0"/>
              <a:t> </a:t>
            </a:r>
            <a:r>
              <a:rPr lang="en-US" sz="1400" dirty="0" err="1" smtClean="0"/>
              <a:t>uitvoerders</a:t>
            </a:r>
            <a:r>
              <a:rPr lang="en-US" sz="1400" dirty="0" smtClean="0"/>
              <a:t> van </a:t>
            </a:r>
            <a:r>
              <a:rPr lang="en-US" sz="1400" dirty="0" err="1" smtClean="0"/>
              <a:t>projecten</a:t>
            </a:r>
            <a:endParaRPr lang="nl-NL" sz="1400" dirty="0"/>
          </a:p>
        </p:txBody>
      </p:sp>
      <p:sp>
        <p:nvSpPr>
          <p:cNvPr id="5" name="Tijdelijke aanduiding voor dianummer 4"/>
          <p:cNvSpPr>
            <a:spLocks noGrp="1"/>
          </p:cNvSpPr>
          <p:nvPr>
            <p:ph type="sldNum" sz="quarter" idx="10"/>
          </p:nvPr>
        </p:nvSpPr>
        <p:spPr/>
        <p:txBody>
          <a:bodyPr/>
          <a:lstStyle/>
          <a:p>
            <a:fld id="{A9C00E9E-DF9C-40DD-918D-F956919BA4A0}" type="slidenum">
              <a:rPr lang="nl-NL" altLang="nl-NL" smtClean="0"/>
              <a:pPr/>
              <a:t>5</a:t>
            </a:fld>
            <a:endParaRPr lang="nl-NL" altLang="nl-NL"/>
          </a:p>
        </p:txBody>
      </p:sp>
    </p:spTree>
    <p:extLst>
      <p:ext uri="{BB962C8B-B14F-4D97-AF65-F5344CB8AC3E}">
        <p14:creationId xmlns:p14="http://schemas.microsoft.com/office/powerpoint/2010/main" val="1664479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6</a:t>
            </a:fld>
            <a:endParaRPr lang="nl-NL" altLang="nl-NL"/>
          </a:p>
        </p:txBody>
      </p:sp>
      <p:sp>
        <p:nvSpPr>
          <p:cNvPr id="5" name="Titel 1"/>
          <p:cNvSpPr>
            <a:spLocks noGrp="1"/>
          </p:cNvSpPr>
          <p:nvPr>
            <p:ph type="title"/>
          </p:nvPr>
        </p:nvSpPr>
        <p:spPr/>
        <p:txBody>
          <a:bodyPr/>
          <a:lstStyle/>
          <a:p>
            <a:r>
              <a:rPr lang="nl-NL" smtClean="0"/>
              <a:t>Uitputting 2011-2013 (1)</a:t>
            </a:r>
            <a:endParaRPr lang="nl-NL"/>
          </a:p>
        </p:txBody>
      </p:sp>
      <p:graphicFrame>
        <p:nvGraphicFramePr>
          <p:cNvPr id="6" name="Grafiek 5"/>
          <p:cNvGraphicFramePr>
            <a:graphicFrameLocks/>
          </p:cNvGraphicFramePr>
          <p:nvPr>
            <p:extLst>
              <p:ext uri="{D42A27DB-BD31-4B8C-83A1-F6EECF244321}">
                <p14:modId xmlns:p14="http://schemas.microsoft.com/office/powerpoint/2010/main" val="2034352976"/>
              </p:ext>
            </p:extLst>
          </p:nvPr>
        </p:nvGraphicFramePr>
        <p:xfrm>
          <a:off x="1363134" y="2057399"/>
          <a:ext cx="5935133" cy="38523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52665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626" y="1126490"/>
            <a:ext cx="8229600" cy="571500"/>
          </a:xfrm>
        </p:spPr>
        <p:txBody>
          <a:bodyPr/>
          <a:lstStyle/>
          <a:p>
            <a:r>
              <a:rPr lang="nl-NL" smtClean="0"/>
              <a:t>Uitputting 2011-2013 (2)</a:t>
            </a:r>
            <a:endParaRPr lang="nl-NL"/>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7</a:t>
            </a:fld>
            <a:endParaRPr lang="nl-NL" altLang="nl-NL"/>
          </a:p>
        </p:txBody>
      </p:sp>
      <p:pic>
        <p:nvPicPr>
          <p:cNvPr id="8"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Grafiek 8"/>
          <p:cNvGraphicFramePr>
            <a:graphicFrameLocks/>
          </p:cNvGraphicFramePr>
          <p:nvPr>
            <p:extLst>
              <p:ext uri="{D42A27DB-BD31-4B8C-83A1-F6EECF244321}">
                <p14:modId xmlns:p14="http://schemas.microsoft.com/office/powerpoint/2010/main" val="2236531198"/>
              </p:ext>
            </p:extLst>
          </p:nvPr>
        </p:nvGraphicFramePr>
        <p:xfrm>
          <a:off x="354558" y="1759497"/>
          <a:ext cx="3764491" cy="23352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fiek 9"/>
          <p:cNvGraphicFramePr>
            <a:graphicFrameLocks/>
          </p:cNvGraphicFramePr>
          <p:nvPr>
            <p:extLst>
              <p:ext uri="{D42A27DB-BD31-4B8C-83A1-F6EECF244321}">
                <p14:modId xmlns:p14="http://schemas.microsoft.com/office/powerpoint/2010/main" val="656347063"/>
              </p:ext>
            </p:extLst>
          </p:nvPr>
        </p:nvGraphicFramePr>
        <p:xfrm>
          <a:off x="4551886" y="1759498"/>
          <a:ext cx="3764491" cy="23352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Grafiek 10"/>
          <p:cNvGraphicFramePr>
            <a:graphicFrameLocks/>
          </p:cNvGraphicFramePr>
          <p:nvPr>
            <p:extLst>
              <p:ext uri="{D42A27DB-BD31-4B8C-83A1-F6EECF244321}">
                <p14:modId xmlns:p14="http://schemas.microsoft.com/office/powerpoint/2010/main" val="85377070"/>
              </p:ext>
            </p:extLst>
          </p:nvPr>
        </p:nvGraphicFramePr>
        <p:xfrm>
          <a:off x="291058" y="3995755"/>
          <a:ext cx="3764491" cy="23352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Grafiek 11"/>
          <p:cNvGraphicFramePr>
            <a:graphicFrameLocks/>
          </p:cNvGraphicFramePr>
          <p:nvPr>
            <p:extLst>
              <p:ext uri="{D42A27DB-BD31-4B8C-83A1-F6EECF244321}">
                <p14:modId xmlns:p14="http://schemas.microsoft.com/office/powerpoint/2010/main" val="1046705123"/>
              </p:ext>
            </p:extLst>
          </p:nvPr>
        </p:nvGraphicFramePr>
        <p:xfrm>
          <a:off x="4507435" y="3989405"/>
          <a:ext cx="3764491" cy="233521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266969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ETF facts and figures</a:t>
            </a:r>
            <a:endParaRPr lang="nl-NL"/>
          </a:p>
        </p:txBody>
      </p:sp>
      <p:sp>
        <p:nvSpPr>
          <p:cNvPr id="3" name="Tijdelijke aanduiding voor inhoud 2"/>
          <p:cNvSpPr>
            <a:spLocks noGrp="1"/>
          </p:cNvSpPr>
          <p:nvPr>
            <p:ph idx="1"/>
          </p:nvPr>
        </p:nvSpPr>
        <p:spPr>
          <a:xfrm>
            <a:off x="4648204" y="2404547"/>
            <a:ext cx="4275666" cy="3793067"/>
          </a:xfrm>
        </p:spPr>
        <p:txBody>
          <a:bodyPr/>
          <a:lstStyle/>
          <a:p>
            <a:r>
              <a:rPr lang="nl-NL" sz="1600" b="1"/>
              <a:t>4.758</a:t>
            </a:r>
            <a:r>
              <a:rPr lang="nl-NL" sz="1600" smtClean="0"/>
              <a:t> </a:t>
            </a:r>
            <a:r>
              <a:rPr lang="nl-NL" sz="1600" b="1" smtClean="0"/>
              <a:t>personen</a:t>
            </a:r>
            <a:r>
              <a:rPr lang="nl-NL" sz="1600" smtClean="0"/>
              <a:t> vrijwillig teruggekeerd dmv de projecten tranches 2011-2013</a:t>
            </a:r>
          </a:p>
          <a:p>
            <a:r>
              <a:rPr lang="nl-NL" sz="1600" b="1" smtClean="0"/>
              <a:t>3054 personen </a:t>
            </a:r>
            <a:r>
              <a:rPr lang="nl-NL" sz="1600" smtClean="0"/>
              <a:t>gebruikt gemaakt van herintegratie ondersteuning </a:t>
            </a:r>
            <a:r>
              <a:rPr lang="fr-FR" sz="1600"/>
              <a:t>dmv de projecten tranches </a:t>
            </a:r>
            <a:r>
              <a:rPr lang="fr-FR" sz="1600" smtClean="0"/>
              <a:t>2011-2013</a:t>
            </a:r>
          </a:p>
          <a:p>
            <a:r>
              <a:rPr lang="fr-FR" sz="1600" b="1" smtClean="0"/>
              <a:t>215 informatie activiteiten </a:t>
            </a:r>
            <a:r>
              <a:rPr lang="fr-FR" sz="1600" smtClean="0"/>
              <a:t>mbt terugkeer</a:t>
            </a:r>
          </a:p>
          <a:p>
            <a:r>
              <a:rPr lang="fr-FR" sz="1600" b="1" smtClean="0"/>
              <a:t>64.163 personen </a:t>
            </a:r>
            <a:r>
              <a:rPr lang="fr-FR" sz="1600" smtClean="0"/>
              <a:t>counselling over terugkeer gekregen</a:t>
            </a:r>
          </a:p>
          <a:p>
            <a:r>
              <a:rPr lang="fr-FR" sz="1600" b="1"/>
              <a:t>1227 personen </a:t>
            </a:r>
            <a:r>
              <a:rPr lang="fr-FR" sz="1600"/>
              <a:t>hebben reisdocumenten gekregen doordat er (beter) is samengewerkt met landen van herkomst dmv de projecten tranches </a:t>
            </a:r>
            <a:r>
              <a:rPr lang="fr-FR" sz="1600" smtClean="0"/>
              <a:t>2011-2013</a:t>
            </a:r>
            <a:endParaRPr lang="fr-FR" sz="160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8</a:t>
            </a:fld>
            <a:endParaRPr lang="nl-NL" altLang="nl-NL"/>
          </a:p>
        </p:txBody>
      </p:sp>
      <p:pic>
        <p:nvPicPr>
          <p:cNvPr id="7" name="Picture 2" descr="De Europese vlag — logo in kleu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1266" y="6384596"/>
            <a:ext cx="602193" cy="401462"/>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347137" y="1896533"/>
            <a:ext cx="3970867" cy="1815882"/>
          </a:xfrm>
          <a:prstGeom prst="rect">
            <a:avLst/>
          </a:prstGeom>
          <a:noFill/>
        </p:spPr>
        <p:txBody>
          <a:bodyPr wrap="square" rtlCol="0">
            <a:spAutoFit/>
          </a:bodyPr>
          <a:lstStyle/>
          <a:p>
            <a:r>
              <a:rPr lang="nl-NL" sz="1600"/>
              <a:t>Met name inzet op vrijwillige </a:t>
            </a:r>
            <a:r>
              <a:rPr lang="nl-NL" sz="1600" smtClean="0"/>
              <a:t>terugkeer, </a:t>
            </a:r>
            <a:r>
              <a:rPr lang="nl-NL" sz="1600"/>
              <a:t>counselling voor vrijwillige terugkeer en herintegratie projecten uitgevoerd door NGO’s, een IGO en de Dienst Terugkeer en Vertrek.</a:t>
            </a:r>
          </a:p>
          <a:p>
            <a:endParaRPr lang="nl-NL" sz="1600"/>
          </a:p>
        </p:txBody>
      </p:sp>
      <p:pic>
        <p:nvPicPr>
          <p:cNvPr id="1027" name="Picture 3" descr="R:\DMB\070 Regie en Bestuur\010 PEF VenJ\PEF\ETF\Publiciteit\Foto's\JJ Stok-Solid Funds EC-The Netherlands-RF-AFP-IMG_5134.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65667" y="3466193"/>
            <a:ext cx="3767667" cy="251177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R:\DMB\070 Regie en Bestuur\010 PEF VenJ\PEF\ETF\Publiciteit\Foto's\JJ Stok-Solid Funds EC-The Netherlands-RF-AFP-IMG_5681.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490229" y="1130942"/>
            <a:ext cx="2252133" cy="1311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312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Evaluatie Europees Terugkeer Fonds</a:t>
            </a:r>
            <a:endParaRPr lang="nl-NL" dirty="0"/>
          </a:p>
        </p:txBody>
      </p:sp>
      <p:sp>
        <p:nvSpPr>
          <p:cNvPr id="4" name="Tijdelijke aanduiding voor dianummer 3"/>
          <p:cNvSpPr>
            <a:spLocks noGrp="1"/>
          </p:cNvSpPr>
          <p:nvPr>
            <p:ph type="sldNum" sz="quarter" idx="10"/>
          </p:nvPr>
        </p:nvSpPr>
        <p:spPr/>
        <p:txBody>
          <a:bodyPr/>
          <a:lstStyle/>
          <a:p>
            <a:fld id="{BF5B5DF7-635F-4D78-8237-DA456A2371F3}" type="slidenum">
              <a:rPr lang="nl-NL" altLang="nl-NL" smtClean="0"/>
              <a:pPr/>
              <a:t>9</a:t>
            </a:fld>
            <a:endParaRPr lang="nl-NL" altLang="nl-NL"/>
          </a:p>
        </p:txBody>
      </p:sp>
      <p:sp>
        <p:nvSpPr>
          <p:cNvPr id="5" name="U-vormige pijl 4"/>
          <p:cNvSpPr/>
          <p:nvPr/>
        </p:nvSpPr>
        <p:spPr>
          <a:xfrm>
            <a:off x="7959144" y="1263650"/>
            <a:ext cx="953036" cy="1492429"/>
          </a:xfrm>
          <a:prstGeom prst="uturnArrow">
            <a:avLst/>
          </a:prstGeom>
          <a:solidFill>
            <a:srgbClr val="FFC000"/>
          </a:solidFill>
          <a:ln>
            <a:solidFill>
              <a:srgbClr val="E6A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6" name="Afgeronde rechthoek 5"/>
          <p:cNvSpPr/>
          <p:nvPr/>
        </p:nvSpPr>
        <p:spPr>
          <a:xfrm>
            <a:off x="3483523" y="2756079"/>
            <a:ext cx="4392122" cy="170909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Projecten </a:t>
            </a:r>
            <a:r>
              <a:rPr lang="nl-NL" sz="1400" u="sng" dirty="0">
                <a:solidFill>
                  <a:schemeClr val="tx1"/>
                </a:solidFill>
              </a:rPr>
              <a:t>hebben bijgedragen aan </a:t>
            </a:r>
            <a:r>
              <a:rPr lang="nl-NL" sz="1400" u="sng" dirty="0" smtClean="0">
                <a:solidFill>
                  <a:schemeClr val="tx1"/>
                </a:solidFill>
              </a:rPr>
              <a:t>het bevorderen van de terugkeer van vreemdelingen door:</a:t>
            </a:r>
          </a:p>
          <a:p>
            <a:pPr marL="285750" indent="-285750">
              <a:buFont typeface="Arial" panose="020B0604020202020204" pitchFamily="34" charset="0"/>
              <a:buChar char="•"/>
            </a:pPr>
            <a:r>
              <a:rPr lang="nl-NL" sz="1400" dirty="0" smtClean="0">
                <a:solidFill>
                  <a:schemeClr val="tx1"/>
                </a:solidFill>
              </a:rPr>
              <a:t>Samenwerking </a:t>
            </a:r>
            <a:r>
              <a:rPr lang="nl-NL" sz="1400" dirty="0">
                <a:solidFill>
                  <a:schemeClr val="tx1"/>
                </a:solidFill>
              </a:rPr>
              <a:t>met landen van herkomst</a:t>
            </a:r>
          </a:p>
          <a:p>
            <a:pPr marL="285750" indent="-285750">
              <a:buFont typeface="Arial" panose="020B0604020202020204" pitchFamily="34" charset="0"/>
              <a:buChar char="•"/>
            </a:pPr>
            <a:r>
              <a:rPr lang="nl-NL" sz="1400" dirty="0" smtClean="0">
                <a:solidFill>
                  <a:schemeClr val="tx1"/>
                </a:solidFill>
              </a:rPr>
              <a:t>Stimuleren medewerking vrijwillige terugkeer en </a:t>
            </a:r>
            <a:r>
              <a:rPr lang="nl-NL" sz="1400" dirty="0">
                <a:solidFill>
                  <a:schemeClr val="tx1"/>
                </a:solidFill>
              </a:rPr>
              <a:t>tegenwerking tegengaan</a:t>
            </a:r>
          </a:p>
          <a:p>
            <a:pPr marL="285750" indent="-285750">
              <a:buFont typeface="Arial" panose="020B0604020202020204" pitchFamily="34" charset="0"/>
              <a:buChar char="•"/>
            </a:pPr>
            <a:r>
              <a:rPr lang="nl-NL" sz="1400" dirty="0">
                <a:solidFill>
                  <a:schemeClr val="tx1"/>
                </a:solidFill>
              </a:rPr>
              <a:t>Samenwerking tussen </a:t>
            </a:r>
            <a:r>
              <a:rPr lang="nl-NL" sz="1400" dirty="0" smtClean="0">
                <a:solidFill>
                  <a:schemeClr val="tx1"/>
                </a:solidFill>
              </a:rPr>
              <a:t>lidstaten</a:t>
            </a:r>
            <a:endParaRPr lang="nl-NL" sz="1400" dirty="0">
              <a:solidFill>
                <a:schemeClr val="tx1"/>
              </a:solidFill>
            </a:endParaRPr>
          </a:p>
        </p:txBody>
      </p:sp>
      <p:sp>
        <p:nvSpPr>
          <p:cNvPr id="8" name="Afgeronde rechthoek 7"/>
          <p:cNvSpPr/>
          <p:nvPr/>
        </p:nvSpPr>
        <p:spPr>
          <a:xfrm>
            <a:off x="373063" y="1896986"/>
            <a:ext cx="2872414" cy="223713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Open voor variëteit</a:t>
            </a:r>
          </a:p>
          <a:p>
            <a:pPr marL="285750" indent="-285750">
              <a:buFont typeface="Arial" panose="020B0604020202020204" pitchFamily="34" charset="0"/>
              <a:buChar char="•"/>
            </a:pPr>
            <a:r>
              <a:rPr lang="nl-NL" sz="1400" dirty="0" smtClean="0">
                <a:solidFill>
                  <a:schemeClr val="tx1"/>
                </a:solidFill>
              </a:rPr>
              <a:t>Breed </a:t>
            </a:r>
            <a:r>
              <a:rPr lang="nl-NL" sz="1400" dirty="0">
                <a:solidFill>
                  <a:schemeClr val="tx1"/>
                </a:solidFill>
              </a:rPr>
              <a:t>geformuleerd </a:t>
            </a:r>
            <a:r>
              <a:rPr lang="nl-NL" sz="1400" dirty="0" smtClean="0">
                <a:solidFill>
                  <a:schemeClr val="tx1"/>
                </a:solidFill>
              </a:rPr>
              <a:t>programma</a:t>
            </a:r>
          </a:p>
          <a:p>
            <a:pPr marL="285750" indent="-285750">
              <a:buFont typeface="Arial" panose="020B0604020202020204" pitchFamily="34" charset="0"/>
              <a:buChar char="•"/>
            </a:pPr>
            <a:r>
              <a:rPr lang="nl-NL" sz="1400" dirty="0" smtClean="0">
                <a:solidFill>
                  <a:schemeClr val="tx1"/>
                </a:solidFill>
              </a:rPr>
              <a:t>Open voor aanpak van maatschappelijke organisaties</a:t>
            </a:r>
          </a:p>
          <a:p>
            <a:pPr marL="285750" indent="-285750">
              <a:buFont typeface="Arial" panose="020B0604020202020204" pitchFamily="34" charset="0"/>
              <a:buChar char="•"/>
            </a:pPr>
            <a:r>
              <a:rPr lang="nl-NL" sz="1400" dirty="0" smtClean="0">
                <a:solidFill>
                  <a:schemeClr val="tx1"/>
                </a:solidFill>
              </a:rPr>
              <a:t>Passend bij lokale situatie en doelgroep</a:t>
            </a:r>
          </a:p>
          <a:p>
            <a:pPr marL="285750" indent="-285750">
              <a:buFont typeface="Arial" panose="020B0604020202020204" pitchFamily="34" charset="0"/>
              <a:buChar char="•"/>
            </a:pPr>
            <a:r>
              <a:rPr lang="nl-NL" sz="1400" dirty="0" smtClean="0">
                <a:solidFill>
                  <a:schemeClr val="tx1"/>
                </a:solidFill>
              </a:rPr>
              <a:t>Niet altijd passend in categorieën EU</a:t>
            </a:r>
          </a:p>
        </p:txBody>
      </p:sp>
      <p:sp>
        <p:nvSpPr>
          <p:cNvPr id="9" name="Afgeronde rechthoek 8"/>
          <p:cNvSpPr/>
          <p:nvPr/>
        </p:nvSpPr>
        <p:spPr>
          <a:xfrm>
            <a:off x="662832" y="4662593"/>
            <a:ext cx="4611062" cy="144702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u="sng" dirty="0" smtClean="0">
                <a:solidFill>
                  <a:schemeClr val="tx1"/>
                </a:solidFill>
              </a:rPr>
              <a:t>Waarde zit in methodiekontwikkeling</a:t>
            </a:r>
          </a:p>
          <a:p>
            <a:pPr marL="285750" indent="-285750">
              <a:buFont typeface="Arial" panose="020B0604020202020204" pitchFamily="34" charset="0"/>
              <a:buChar char="•"/>
            </a:pPr>
            <a:r>
              <a:rPr lang="nl-NL" sz="1400" dirty="0" smtClean="0">
                <a:solidFill>
                  <a:schemeClr val="tx1"/>
                </a:solidFill>
              </a:rPr>
              <a:t>Daadwerkelijk </a:t>
            </a:r>
            <a:r>
              <a:rPr lang="nl-NL" sz="1400" dirty="0">
                <a:solidFill>
                  <a:schemeClr val="tx1"/>
                </a:solidFill>
              </a:rPr>
              <a:t>aantal teruggekeerden </a:t>
            </a:r>
            <a:r>
              <a:rPr lang="nl-NL" sz="1400" dirty="0" smtClean="0">
                <a:solidFill>
                  <a:schemeClr val="tx1"/>
                </a:solidFill>
              </a:rPr>
              <a:t>in projecten is beperkt: </a:t>
            </a:r>
            <a:r>
              <a:rPr lang="nl-NL" sz="1400" dirty="0">
                <a:solidFill>
                  <a:schemeClr val="tx1"/>
                </a:solidFill>
              </a:rPr>
              <a:t>4.758 vrijwillig en 644 </a:t>
            </a:r>
            <a:r>
              <a:rPr lang="nl-NL" sz="1400" dirty="0" smtClean="0">
                <a:solidFill>
                  <a:schemeClr val="tx1"/>
                </a:solidFill>
              </a:rPr>
              <a:t>gedwongen</a:t>
            </a:r>
          </a:p>
          <a:p>
            <a:pPr marL="285750" indent="-285750">
              <a:buFont typeface="Arial" panose="020B0604020202020204" pitchFamily="34" charset="0"/>
              <a:buChar char="•"/>
            </a:pPr>
            <a:r>
              <a:rPr lang="nl-NL" sz="1400" dirty="0">
                <a:solidFill>
                  <a:schemeClr val="tx1"/>
                </a:solidFill>
              </a:rPr>
              <a:t>Voortzetting projecten vaak afhankelijk van nieuwe EU financiering</a:t>
            </a:r>
          </a:p>
        </p:txBody>
      </p:sp>
      <p:cxnSp>
        <p:nvCxnSpPr>
          <p:cNvPr id="12" name="Gebogen verbindingslijn 11"/>
          <p:cNvCxnSpPr>
            <a:stCxn id="8" idx="2"/>
            <a:endCxn id="9" idx="0"/>
          </p:cNvCxnSpPr>
          <p:nvPr/>
        </p:nvCxnSpPr>
        <p:spPr>
          <a:xfrm rot="16200000" flipH="1">
            <a:off x="2124579" y="3818808"/>
            <a:ext cx="528475" cy="115909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Gebogen verbindingslijn 14"/>
          <p:cNvCxnSpPr>
            <a:stCxn id="9" idx="3"/>
            <a:endCxn id="6" idx="2"/>
          </p:cNvCxnSpPr>
          <p:nvPr/>
        </p:nvCxnSpPr>
        <p:spPr>
          <a:xfrm flipV="1">
            <a:off x="5273894" y="4465178"/>
            <a:ext cx="405690" cy="92092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65130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ARMA DOCSYS~XML" val="&lt;?xml version=&quot;1.0&quot;?&gt;&#10;&lt;data customer=&quot;minjus&quot; profile=&quot;minjus&quot; model=&quot;presentatie-2010.xml&quot; country-code=&quot;31&quot; target=&quot;Microsoft PowerPoint&quot; target-version=&quot;14.0.7155&quot;&gt;&lt;presentatie template=&quot;/presentatie-2010.potm&quot; id=&quot;e3a426f50c43425da8b7644120b7d287&quot; version=&quot;1.0&quot; lcid=&quot;1043&quot;&gt;&lt;PAPER/&gt;&lt;digijust value=&quot;0&quot; formatted-value=&quot;0&quot;/&gt;&lt;onskenmerk/&gt;&lt;logofield value=&quot;(slides)/images/woordmerk/logo.png&quot;/&gt;&lt;titel-txt value=&quot;SOLID bijeenkomst evaluatie onderzoeken&quot; formatted-value=&quot;SOLID bijeenkomst evaluatie onderzoeken&quot; format-disabled=&quot;true&quot;/&gt;&lt;titel formatted-value=&quot;SOLID bijeenkomst evaluatie onderzoeken&quot;/&gt;&lt;subtitel-txt/&gt;&lt;subtitel formatted-value=&quot;&quot;/&gt;&lt;datum value=&quot;2016-04-15T10:05:44&quot; formatted-value=&quot;15 april 2016&quot;/&gt;&lt;datumvoor formatted-value=&quot;15 april 2016&quot;/&gt;&lt;voettekst formatted-value=&quot;12 mei 2016 SOLID bijeenkomst&quot; value=&quot;12 mei 2016 SOLID bijeenkomst&quot; format-disabled=&quot;true&quot;/&gt;&lt;woordmerk formatted-value=&quot;(slides)/images/woordmerk/ro_zwart.png&quot;/&gt;&lt;kleuren value=&quot;alles&quot; formatted-value=&quot; &quot;/&gt;&lt;eerstedia value=&quot;1&quot; formatted-value=&quot;Alleen tekst&quot;/&gt;&lt;typelogo value=&quot;2&quot; formatted-value=&quot;Rijksoverheid&quot;/&gt;&lt;rubriek value=&quot;1&quot; formatted-value=&quot; &quot;/&gt;&lt;merking value=&quot;1&quot; formatted-value=&quot; &quot;/&gt;&lt;rubricering formatted-value=&quot;&quot;/&gt;&lt;afbeelding value=&quot;1&quot; formatted-value=&quot;Rechters&quot;/&gt;&lt;strapline-image formatted-value=&quot;(slides)/images/dividers/blanco.gif&quot;/&gt;&lt;strapline-thumb formatted-value=&quot;(slides)/images/dividers/(thumbnails)/blanco.gif&quot;/&gt;&lt;lsttaal/&gt;&lt;reopened value=&quot;false&quot;/&gt;&lt;organisatie-item value=&quot;201&quot; formatted-value=&quot;Bureau Secretaris-Generaal&quot;&gt;&lt;organisatie zoekveld=&quot;Bureau Secretaris-Generaal&quot; facebook=&quot;&quot; linkedin=&quot;&quot; twitter=&quot;&quot; youtube=&quot;&quot; id=&quot;201&quot;&gt;&#10;    &lt;taal id=&quot;1043&quot; zoekveld=&quot;Bureau Secretaris-Generaal&quot; taal=&quot;1043&quot; omschrijving=&quot;Bureau Secretaris-Generaal&quot; naamdirectoraatgeneraal=&quot;Bureau Secretaris-Generaal&quot; naamdirectie=&quot;&quot; naamgebouw=&quot;&quot; baadres=&quot;Turfmarkt 147&quot; bapostcode=&quot;2511 DP&quot; baplaats=&quot;Den Haag&quot; paadres=&quot;20301&quot; papostcode=&quot;2500 EH&quot; paplaats=&quot;Den Haag&quot; land=&quot;Nederland&quot; telefoonnummer=&quot;070 370 79 11&quot; faxnummer=&quot;070 370 79 00&quot; website=&quot;www.rijksoverheid.nl/venj&quot; banknaam=&quot;&quot; banknummer=&quot;&quot; logo=&quot;RO_J&quot; kleuren=&quot;lichtblauw&quot; vrijkopje=&quot;&quot; vrij1=&quot;&quot; vrij2=&quot;&quot; vrij3=&quot;&quot; vrij4=&quot;&quot; vrij5=&quot;&quot; vrij6=&quot;&quot; vrij7=&quot;&quot; vrij8=&quot;&quot; payoff=&quot;Voor een veilige en rechtvaardige samenleving&quot; instructies=&quot;Bij beantwoording de datum en ons kenmerk vermelden. Wilt u slechts één zaak in uw brief behandelen.&quot; email=&quot;&quot; iban=&quot;&quot; bic=&quot;&quot; infonummer=&quot;&quot; koptekst=&quot;\nBureau Secretaris-Generaal\n&quot; bezoekadres=&quot;Bezoekadres\nTurfmarkt 147\n2511 DP Den Haag\nTelefoon 070 370 79 11\nFax 070 370 79 00\nwww.rijksoverheid.nl/venj&quot; postadres=&quot;Postadres:\nPostbus 20301,\n2500 EH Den Haag&quot;/&gt;&#10;    &lt;taal id=&quot;2057&quot; zoekveld=&quot;Bureau Secretaris-Generaal&quot; taal=&quot;2057&quot; omschrijving=&quot;Bureau Secretaris-Generaal&quot; naamdirectoraatgeneraal=&quot;Secretary-General's Office&quot; naamdirectie=&quot;&quot; naamgebouw=&quot;&quot; baadres=&quot;Turfmarkt 147&quot; bapostcode=&quot;2511 DP&quot; baplaats=&quot;The Hague&quot; paadres=&quot;20301&quot; papostcode=&quot;2500 EH&quot; paplaats=&quot;The Hague&quot; land=&quot;The Netherlands&quot; telefoonnummer=&quot;+31 70 370 79 11&quot; faxnummer=&quot;+31 70 370 79 00&quot; website=&quot;www.rijksoverheid.nl/venj&quot; banknaam=&quot;&quot; banknummer=&quot;&quot; logo=&quot;RO_J&quot; kleuren=&quot;lichtblauw&quot; vrijkopje=&quot;&quot; vrij1=&quot;&quot; vrij2=&quot;&quot; vrij3=&quot;&quot; vrij4=&quot;&quot; vrij5=&quot;&quot; vrij6=&quot;&quot; vrij7=&quot;&quot; vrij8=&quot;&quot; payoff=&quot;&quot; instructies=&quot;Please quote date of letter and our ref. when replying. Do not raise more than one subject per letter.&quot; email=&quot;&quot; iban=&quot;&quot; bic=&quot;&quot; infonummer=&quot;&quot; koptekst=&quot;\nSecretary-General's Office\n&quot; bezoekadres=&quot;Bezoekadres\nTurfmarkt 147\n2511 DP The Hague\nTelefoon +31 70 370 79 11\nFax +31 70 370 79 00\nwww.rijksoverheid.nl/venj&quot; postadres=&quot;Postadres:\nPostbus 20301,\n2500 EH The Hague&quot;/&gt;&#10;    &lt;taal id=&quot;1031&quot; zoekveld=&quot;Bureau Secretaris-Generaal&quot; taal=&quot;1031&quot; omschrijving=&quot;Bureau Secretaris-Generaal&quot; naamdirectoraatgeneraal=&quot;Büro des Generalsekretärs&quot; naamdirectie=&quot;&quot; naamgebouw=&quot;&quot; baadres=&quot;Turfmarkt 147&quot; bapostcode=&quot;2511 DP&quot; baplaats=&quot;Den Haag&quot; paadres=&quot;20301&quot; papostcode=&quot;2500 EH&quot; paplaats=&quot;Den Haag&quot; land=&quot;Niederlande&quot; telefoonnummer=&quot;+31 70 370 79 11&quot; faxnummer=&quot;+31 70 370 79 00&quot; website=&quot;www.rijksoverheid.nl/venj&quot; banknaam=&quot;&quot; banknummer=&quot;&quot; logo=&quot;RO_J&quot; kleuren=&quot;lichtblauw&quot; vrijkopje=&quot;&quot; vrij1=&quot;&quot; vrij2=&quot;&quot; vrij3=&quot;&quot; vrij4=&quot;&quot; vrij5=&quot;&quot; vrij6=&quot;&quot; vrij7=&quot;&quot; vrij8=&quot;&quot; payoff=&quot;&quot; instructies=&quot;Antwortt bitte Datum und unser Zeichen angeben. Bitte pro Zuschrift nur eine Angelegenheit behandeln.&quot; email=&quot;&quot; iban=&quot;&quot; bic=&quot;&quot; infonummer=&quot;&quot; koptekst=&quot;\nBüro des Generalsekretärs\n&quot; bezoekadres=&quot;Bezoekadres\nTurfmarkt 147\n2511 DP Den Haag\nTelefoon +31 70 370 79 11\nFax +31 70 370 79 00\nwww.rijksoverheid.nl/venj&quot; postadres=&quot;Postadres:\nPostbus 20301,\n2500 EH Den Haag&quot;/&gt;&#10;    &lt;taal id=&quot;1036&quot; zoekveld=&quot;Bureau Secretaris-Generaal&quot; taal=&quot;1036&quot; omschrijving=&quot;Bureau Secretaris-Generaal&quot; naamdirectoraatgeneraal=&quot;Cabinet du Secrétaire général&quot; naamdirectie=&quot;&quot; naamgebouw=&quot;&quot; baadres=&quot;Turfmarkt 147&quot; bapostcode=&quot;2511 DP&quot; baplaats=&quot;La Haye&quot; paadres=&quot;20301&quot; papostcode=&quot;2500 EH&quot; paplaats=&quot;La Haye&quot; land=&quot;Pays-Bas&quot; telefoonnummer=&quot;+31 70 370 79 11&quot; faxnummer=&quot;+31 70 370 79 00&quot; website=&quot;www.rijksoverheid.nl/venj&quot; banknaam=&quot;&quot; banknummer=&quot;&quot; logo=&quot;RO_J&quot; kleuren=&quot;lichtblauw&quot; vrijkopje=&quot;&quot; vrij1=&quot;&quot; vrij2=&quot;&quot; vrij3=&quot;&quot; vrij4=&quot;&quot; vrij5=&quot;&quot; vrij6=&quot;&quot; vrij7=&quot;&quot; vrij8=&quot;&quot; payoff=&quot;&quot; instructies=&quot;Prière de mentionner dans toute correspondance la date et notre référence. Prière de ne traiter qu'une seule affaire par lettre.&quot; email=&quot;&quot; iban=&quot;&quot; bic=&quot;&quot; infonummer=&quot;&quot; koptekst=&quot;\nCabinet du Secrétaire général\n&quot; bezoekadres=&quot;Bezoekadres\nTurfmarkt 147\n2511 DP La Haye\nTelefoon +31 70 370 79 11\nFax +31 70 370 79 00\nwww.rijksoverheid.nl/venj&quot; postadres=&quot;Postadres:\nPostbus 20301,\n2500 EH La Haye&quot;/&gt;&#10;    &lt;taal id=&quot;1034&quot; zoekveld=&quot;Bureau Secretaris-Generaal&quot; taal=&quot;1034&quot; omschrijving=&quot;Bureau Secretaris-Generaal&quot; naamdirectoraatgeneraal=&quot;Oficina del Secretario General&quot; naamdirectie=&quot;&quot; naamgebouw=&quot;&quot; baadres=&quot;Turfmarkt 147&quot; bapostcode=&quot;2511 DP&quot; baplaats=&quot;La Haya&quot; paadres=&quot;20301&quot; papostcode=&quot;2500 EH&quot; paplaats=&quot;La Haya&quot; land=&quot;Países Bajos&quot; telefoonnummer=&quot;+31 70 370 79 11&quot; faxnummer=&quot;+31 70 370 79 00&quot; website=&quot;www.rijksoverheid.nl/venj&quot; banknaam=&quot;&quot; banknummer=&quot;&quot; logo=&quot;RO_J&quot; kleuren=&quot;lichtblauw&quot; vrijkopje=&quot;&quot; vrij1=&quot;&quot; vrij2=&quot;&quot; vrij3=&quot;&quot; vrij4=&quot;&quot; vrij5=&quot;&quot; vrij6=&quot;&quot; vrij7=&quot;&quot; vrij8=&quot;&quot; payoff=&quot;&quot; instructies=&quot;En su eventual contestacíon, por favor, indique la fecha y nuestro número de referencia. Le rogamos en cada carta trate un solo asunto.&quot; email=&quot;&quot; iban=&quot;&quot; bic=&quot;&quot; infonummer=&quot;&quot; koptekst=&quot;\nOficina del Secretario General\n&quot; bezoekadres=&quot;Bezoekadres\nTurfmarkt 147\n2511 DP La Haya\nTelefoon +31 70 370 79 11\nFax +31 70 370 79 00\nwww.rijksoverheid.nl/venj&quot; postadres=&quot;Postadres:\nPostbus 20301,\n2500 EH La Haya&quot;/&gt;&#10;   &lt;/organisatie&gt;&#10;  &lt;/organisatie-item&gt;&lt;zaak/&gt;&lt;size value=&quot;OnScreen&quot; formatted-value=&quot;OnScreen&quot;/&gt;&lt;documentsubtype formatted-value=&quot;Presentatie&quot;/&gt;&lt;documenttitel formatted-value=&quot;Presentatie - SOLID bijeenkomst evaluatie onderzoeken&quot;/&gt;&lt;heropend value=&quot;false&quot;/&gt;&lt;vorm value=&quot;Digitaal&quot;/&gt;&lt;ZaakLocatie/&gt;&lt;zaakkenmerk/&gt;&lt;zaaktitel/&gt;&lt;drager formatted-value=&quot;Document&quot;/&gt;&lt;documentclass value=&quot;Presentatie&quot; formatted-value=&quot;Presentatie&quot;/&gt;&lt;digionderdeel/&gt;&lt;documenttype value=&quot;Intern Justitie&quot; formatted-value=&quot;Intern Justitie&quot;/&gt;&lt;docstatus value=&quot;Informeel concept&quot; formatted-value=&quot;Informeel concept&quot;/&gt;&lt;_onskenmerk formatted-value=&quot;&quot;/&gt;&lt;/presentatie&gt;&lt;/data&gt;&#10;"/>
</p:tagLst>
</file>

<file path=ppt/theme/theme1.xml><?xml version="1.0" encoding="utf-8"?>
<a:theme xmlns:a="http://schemas.openxmlformats.org/drawingml/2006/main" name="std-lichtblauw">
  <a:themeElements>
    <a:clrScheme name="std-oranje">
      <a:dk1>
        <a:srgbClr val="000000"/>
      </a:dk1>
      <a:lt1>
        <a:srgbClr val="FFFFFF"/>
      </a:lt1>
      <a:dk2>
        <a:srgbClr val="1F497D"/>
      </a:dk2>
      <a:lt2>
        <a:srgbClr val="EEECE1"/>
      </a:lt2>
      <a:accent1>
        <a:srgbClr val="8FCAE7"/>
      </a:accent1>
      <a:accent2>
        <a:srgbClr val="76D2B6"/>
      </a:accent2>
      <a:accent3>
        <a:srgbClr val="39870C"/>
      </a:accent3>
      <a:accent4>
        <a:srgbClr val="777C00"/>
      </a:accent4>
      <a:accent5>
        <a:srgbClr val="275937"/>
      </a:accent5>
      <a:accent6>
        <a:srgbClr val="673327"/>
      </a:accent6>
      <a:hlink>
        <a:srgbClr val="0000FF"/>
      </a:hlink>
      <a:folHlink>
        <a:srgbClr val="800080"/>
      </a:folHlink>
    </a:clrScheme>
    <a:fontScheme name="std-oranje">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47145C"/>
        </a:dk2>
        <a:lt2>
          <a:srgbClr val="47145C"/>
        </a:lt2>
        <a:accent1>
          <a:srgbClr val="CC003D"/>
        </a:accent1>
        <a:accent2>
          <a:srgbClr val="ED8FBB"/>
        </a:accent2>
        <a:accent3>
          <a:srgbClr val="FFFFFF"/>
        </a:accent3>
        <a:accent4>
          <a:srgbClr val="000000"/>
        </a:accent4>
        <a:accent5>
          <a:srgbClr val="E2AAAF"/>
        </a:accent5>
        <a:accent6>
          <a:srgbClr val="D781A9"/>
        </a:accent6>
        <a:hlink>
          <a:srgbClr val="900079"/>
        </a:hlink>
        <a:folHlink>
          <a:srgbClr val="6065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d-oranje">
    <a:dk1>
      <a:srgbClr val="000000"/>
    </a:dk1>
    <a:lt1>
      <a:srgbClr val="FFFFFF"/>
    </a:lt1>
    <a:dk2>
      <a:srgbClr val="1F497D"/>
    </a:dk2>
    <a:lt2>
      <a:srgbClr val="EEECE1"/>
    </a:lt2>
    <a:accent1>
      <a:srgbClr val="8FCAE7"/>
    </a:accent1>
    <a:accent2>
      <a:srgbClr val="76D2B6"/>
    </a:accent2>
    <a:accent3>
      <a:srgbClr val="39870C"/>
    </a:accent3>
    <a:accent4>
      <a:srgbClr val="777C00"/>
    </a:accent4>
    <a:accent5>
      <a:srgbClr val="275937"/>
    </a:accent5>
    <a:accent6>
      <a:srgbClr val="673327"/>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1492</Words>
  <Application>Microsoft Office PowerPoint</Application>
  <PresentationFormat>Diavoorstelling (4:3)</PresentationFormat>
  <Paragraphs>189</Paragraphs>
  <Slides>19</Slides>
  <Notes>3</Notes>
  <HiddenSlides>0</HiddenSlides>
  <MMClips>0</MMClips>
  <ScaleCrop>false</ScaleCrop>
  <HeadingPairs>
    <vt:vector size="4" baseType="variant">
      <vt:variant>
        <vt:lpstr>Thema</vt:lpstr>
      </vt:variant>
      <vt:variant>
        <vt:i4>1</vt:i4>
      </vt:variant>
      <vt:variant>
        <vt:lpstr>Diatitels</vt:lpstr>
      </vt:variant>
      <vt:variant>
        <vt:i4>19</vt:i4>
      </vt:variant>
    </vt:vector>
  </HeadingPairs>
  <TitlesOfParts>
    <vt:vector size="20" baseType="lpstr">
      <vt:lpstr>std-lichtblauw</vt:lpstr>
      <vt:lpstr>evaluaties EVF EIF ETF EBF 2011-2013</vt:lpstr>
      <vt:lpstr>Achtergrond: context</vt:lpstr>
      <vt:lpstr>‘Disclaimer’</vt:lpstr>
      <vt:lpstr>Waarom evaluaties uitvoeren?</vt:lpstr>
      <vt:lpstr>Evaluatie migratiefondsen 2011-2013</vt:lpstr>
      <vt:lpstr>Uitputting 2011-2013 (1)</vt:lpstr>
      <vt:lpstr>Uitputting 2011-2013 (2)</vt:lpstr>
      <vt:lpstr>ETF facts and figures</vt:lpstr>
      <vt:lpstr>Evaluatie Europees Terugkeer Fonds</vt:lpstr>
      <vt:lpstr>EBF facts and figures</vt:lpstr>
      <vt:lpstr>Evaluatie Europees Buitengrenzen Fonds</vt:lpstr>
      <vt:lpstr>EVF facts and figures</vt:lpstr>
      <vt:lpstr>Evaluatie Europees Vluchtelingen Fonds</vt:lpstr>
      <vt:lpstr>EIF facts and figures</vt:lpstr>
      <vt:lpstr>Evaluatie Europees Integratie Fonds</vt:lpstr>
      <vt:lpstr>Wat geleerd en meegenomen naar AMIF en ISF</vt:lpstr>
      <vt:lpstr>Wat geleerd en meegenomen naar AMIF en ISF</vt:lpstr>
      <vt:lpstr>Tot slot</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SOLID bijeenkomst evaluatie onderzoeken</dc:title>
  <dc:creator/>
  <cp:lastModifiedBy/>
  <cp:revision>1</cp:revision>
  <dcterms:created xsi:type="dcterms:W3CDTF">2015-08-25T11:20:42Z</dcterms:created>
  <dcterms:modified xsi:type="dcterms:W3CDTF">2016-05-13T09:39:36Z</dcterms:modified>
</cp:coreProperties>
</file>